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8" r:id="rId2"/>
    <p:sldId id="509" r:id="rId3"/>
    <p:sldId id="516" r:id="rId4"/>
    <p:sldId id="522" r:id="rId5"/>
    <p:sldId id="524" r:id="rId6"/>
    <p:sldId id="554" r:id="rId7"/>
    <p:sldId id="544" r:id="rId8"/>
    <p:sldId id="548" r:id="rId9"/>
    <p:sldId id="552" r:id="rId10"/>
    <p:sldId id="564" r:id="rId11"/>
    <p:sldId id="5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earvejita@gmail.com" initials="v" lastIdx="1" clrIdx="0">
    <p:extLst>
      <p:ext uri="{19B8F6BF-5375-455C-9EA6-DF929625EA0E}">
        <p15:presenceInfo xmlns:p15="http://schemas.microsoft.com/office/powerpoint/2012/main" userId="ec5cad1b4653eff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5256" autoAdjust="0"/>
  </p:normalViewPr>
  <p:slideViewPr>
    <p:cSldViewPr snapToGrid="0" showGuides="1">
      <p:cViewPr varScale="1">
        <p:scale>
          <a:sx n="79" d="100"/>
          <a:sy n="79" d="100"/>
        </p:scale>
        <p:origin x="1435" y="72"/>
      </p:cViewPr>
      <p:guideLst>
        <p:guide orient="horz" pos="2160"/>
        <p:guide pos="2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C1199-E1A3-4DF5-963C-79B457FA2761}" type="datetimeFigureOut">
              <a:rPr lang="es-AR" smtClean="0"/>
              <a:t>7/8/2020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F9945-F6E8-483B-AC29-06362CC172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2780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09F6E-067B-4554-8639-E847196559B3}" type="datetimeFigureOut">
              <a:rPr lang="es-AR" smtClean="0"/>
              <a:t>7/8/2020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74A8-69D8-4DE9-904F-7BBD8BD3433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70132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09F6E-067B-4554-8639-E847196559B3}" type="datetimeFigureOut">
              <a:rPr lang="es-AR" smtClean="0"/>
              <a:t>7/8/2020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74A8-69D8-4DE9-904F-7BBD8BD3433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12219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09F6E-067B-4554-8639-E847196559B3}" type="datetimeFigureOut">
              <a:rPr lang="es-AR" smtClean="0"/>
              <a:t>7/8/2020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74A8-69D8-4DE9-904F-7BBD8BD3433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72057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09F6E-067B-4554-8639-E847196559B3}" type="datetimeFigureOut">
              <a:rPr lang="es-AR" smtClean="0"/>
              <a:t>7/8/2020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74A8-69D8-4DE9-904F-7BBD8BD3433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57162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09F6E-067B-4554-8639-E847196559B3}" type="datetimeFigureOut">
              <a:rPr lang="es-AR" smtClean="0"/>
              <a:t>7/8/2020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74A8-69D8-4DE9-904F-7BBD8BD3433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27006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09F6E-067B-4554-8639-E847196559B3}" type="datetimeFigureOut">
              <a:rPr lang="es-AR" smtClean="0"/>
              <a:t>7/8/2020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74A8-69D8-4DE9-904F-7BBD8BD3433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9913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09F6E-067B-4554-8639-E847196559B3}" type="datetimeFigureOut">
              <a:rPr lang="es-AR" smtClean="0"/>
              <a:t>7/8/2020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74A8-69D8-4DE9-904F-7BBD8BD3433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91755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09F6E-067B-4554-8639-E847196559B3}" type="datetimeFigureOut">
              <a:rPr lang="es-AR" smtClean="0"/>
              <a:t>7/8/2020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74A8-69D8-4DE9-904F-7BBD8BD3433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24436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09F6E-067B-4554-8639-E847196559B3}" type="datetimeFigureOut">
              <a:rPr lang="es-AR" smtClean="0"/>
              <a:t>7/8/2020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74A8-69D8-4DE9-904F-7BBD8BD3433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68914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09F6E-067B-4554-8639-E847196559B3}" type="datetimeFigureOut">
              <a:rPr lang="es-AR" smtClean="0"/>
              <a:t>7/8/2020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74A8-69D8-4DE9-904F-7BBD8BD3433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27171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09F6E-067B-4554-8639-E847196559B3}" type="datetimeFigureOut">
              <a:rPr lang="es-AR" smtClean="0"/>
              <a:t>7/8/2020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74A8-69D8-4DE9-904F-7BBD8BD3433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85309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09F6E-067B-4554-8639-E847196559B3}" type="datetimeFigureOut">
              <a:rPr lang="es-AR" smtClean="0"/>
              <a:t>7/8/2020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174A8-69D8-4DE9-904F-7BBD8BD3433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73982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9.jpeg"/><Relationship Id="rId7" Type="http://schemas.openxmlformats.org/officeDocument/2006/relationships/image" Target="../media/image20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12" Type="http://schemas.openxmlformats.org/officeDocument/2006/relationships/image" Target="../media/image13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2.png"/><Relationship Id="rId5" Type="http://schemas.openxmlformats.org/officeDocument/2006/relationships/image" Target="../media/image7.jpeg"/><Relationship Id="rId10" Type="http://schemas.openxmlformats.org/officeDocument/2006/relationships/image" Target="../media/image11.jpe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12" Type="http://schemas.openxmlformats.org/officeDocument/2006/relationships/image" Target="../media/image13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2.png"/><Relationship Id="rId5" Type="http://schemas.openxmlformats.org/officeDocument/2006/relationships/image" Target="../media/image7.jpeg"/><Relationship Id="rId10" Type="http://schemas.openxmlformats.org/officeDocument/2006/relationships/image" Target="../media/image11.jpe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9.png"/><Relationship Id="rId3" Type="http://schemas.openxmlformats.org/officeDocument/2006/relationships/image" Target="../media/image15.jpeg"/><Relationship Id="rId7" Type="http://schemas.openxmlformats.org/officeDocument/2006/relationships/image" Target="../media/image18.png"/><Relationship Id="rId12" Type="http://schemas.openxmlformats.org/officeDocument/2006/relationships/image" Target="../media/image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5.gif"/><Relationship Id="rId5" Type="http://schemas.openxmlformats.org/officeDocument/2006/relationships/image" Target="../media/image17.png"/><Relationship Id="rId10" Type="http://schemas.openxmlformats.org/officeDocument/2006/relationships/image" Target="../media/image8.jpeg"/><Relationship Id="rId4" Type="http://schemas.openxmlformats.org/officeDocument/2006/relationships/image" Target="../media/image16.jpeg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43F6AAA-7DC7-4250-9EF2-247B2FF73AB0}"/>
              </a:ext>
            </a:extLst>
          </p:cNvPr>
          <p:cNvSpPr txBox="1"/>
          <p:nvPr/>
        </p:nvSpPr>
        <p:spPr>
          <a:xfrm>
            <a:off x="1306522" y="3497148"/>
            <a:ext cx="6530955" cy="1754326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s-AR" sz="36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¿Por qué para la química una </a:t>
            </a:r>
          </a:p>
          <a:p>
            <a:pPr algn="ctr"/>
            <a:r>
              <a:rPr lang="es-AR" sz="36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solución es más que la respuesta </a:t>
            </a:r>
          </a:p>
          <a:p>
            <a:pPr algn="ctr"/>
            <a:r>
              <a:rPr lang="es-AR" sz="36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a un problema?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D65DCD9-288E-4E16-B36A-84BBAE3593FD}"/>
              </a:ext>
            </a:extLst>
          </p:cNvPr>
          <p:cNvSpPr txBox="1"/>
          <p:nvPr/>
        </p:nvSpPr>
        <p:spPr>
          <a:xfrm>
            <a:off x="822233" y="947125"/>
            <a:ext cx="7667485" cy="707886"/>
          </a:xfrm>
          <a:prstGeom prst="rect">
            <a:avLst/>
          </a:prstGeom>
          <a:solidFill>
            <a:srgbClr val="FF0066"/>
          </a:solidFill>
        </p:spPr>
        <p:txBody>
          <a:bodyPr wrap="none" rtlCol="0">
            <a:spAutoFit/>
          </a:bodyPr>
          <a:lstStyle/>
          <a:p>
            <a:pPr algn="ctr"/>
            <a:r>
              <a:rPr lang="es-AR" sz="40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Soluciones y mezclas heterogéneas</a:t>
            </a:r>
          </a:p>
        </p:txBody>
      </p:sp>
    </p:spTree>
    <p:extLst>
      <p:ext uri="{BB962C8B-B14F-4D97-AF65-F5344CB8AC3E}">
        <p14:creationId xmlns:p14="http://schemas.microsoft.com/office/powerpoint/2010/main" val="999443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CFFE217E-A251-4FE3-AB52-F3E58D2EE3B8}"/>
              </a:ext>
            </a:extLst>
          </p:cNvPr>
          <p:cNvSpPr txBox="1"/>
          <p:nvPr/>
        </p:nvSpPr>
        <p:spPr>
          <a:xfrm>
            <a:off x="200256" y="219963"/>
            <a:ext cx="2291018" cy="64633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r>
              <a:rPr lang="es-AR" sz="36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Soluciones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ED4D525-1521-4738-A226-49488C57503A}"/>
              </a:ext>
            </a:extLst>
          </p:cNvPr>
          <p:cNvSpPr/>
          <p:nvPr/>
        </p:nvSpPr>
        <p:spPr>
          <a:xfrm>
            <a:off x="121297" y="953383"/>
            <a:ext cx="76977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>
                <a:solidFill>
                  <a:schemeClr val="bg1"/>
                </a:solidFill>
                <a:ea typeface="Cambria" panose="02040503050406030204" pitchFamily="18" charset="0"/>
              </a:rPr>
              <a:t>Una solución es una mezcla perfectamente </a:t>
            </a:r>
            <a:r>
              <a:rPr lang="es-AR" dirty="0">
                <a:solidFill>
                  <a:srgbClr val="FF0066"/>
                </a:solidFill>
                <a:ea typeface="Cambria" panose="02040503050406030204" pitchFamily="18" charset="0"/>
              </a:rPr>
              <a:t>homogénea</a:t>
            </a:r>
            <a:r>
              <a:rPr lang="es-AR" dirty="0">
                <a:solidFill>
                  <a:schemeClr val="bg1"/>
                </a:solidFill>
                <a:ea typeface="Cambria" panose="02040503050406030204" pitchFamily="18" charset="0"/>
              </a:rPr>
              <a:t> de </a:t>
            </a:r>
            <a:r>
              <a:rPr lang="es-AR" dirty="0">
                <a:solidFill>
                  <a:srgbClr val="FF0066"/>
                </a:solidFill>
                <a:ea typeface="Cambria" panose="02040503050406030204" pitchFamily="18" charset="0"/>
              </a:rPr>
              <a:t>dos o más sustancias </a:t>
            </a:r>
            <a:r>
              <a:rPr lang="es-AR" dirty="0">
                <a:solidFill>
                  <a:schemeClr val="bg1"/>
                </a:solidFill>
                <a:ea typeface="Cambria" panose="02040503050406030204" pitchFamily="18" charset="0"/>
              </a:rPr>
              <a:t>en la que cada </a:t>
            </a:r>
            <a:r>
              <a:rPr lang="es-AR" dirty="0">
                <a:solidFill>
                  <a:srgbClr val="FF0066"/>
                </a:solidFill>
                <a:ea typeface="Cambria" panose="02040503050406030204" pitchFamily="18" charset="0"/>
              </a:rPr>
              <a:t>componente</a:t>
            </a:r>
            <a:r>
              <a:rPr lang="es-AR" dirty="0">
                <a:solidFill>
                  <a:schemeClr val="bg1"/>
                </a:solidFill>
                <a:ea typeface="Cambria" panose="02040503050406030204" pitchFamily="18" charset="0"/>
              </a:rPr>
              <a:t> es indistinguible a simple vista o al microscopio, es decir que presenta una única </a:t>
            </a:r>
            <a:r>
              <a:rPr lang="es-AR" dirty="0">
                <a:solidFill>
                  <a:srgbClr val="FF0066"/>
                </a:solidFill>
                <a:ea typeface="Cambria" panose="02040503050406030204" pitchFamily="18" charset="0"/>
              </a:rPr>
              <a:t>fase</a:t>
            </a:r>
            <a:r>
              <a:rPr lang="es-AR" dirty="0">
                <a:solidFill>
                  <a:schemeClr val="bg1"/>
                </a:solidFill>
                <a:ea typeface="Cambria" panose="02040503050406030204" pitchFamily="18" charset="0"/>
              </a:rPr>
              <a:t>.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35" name="Rectangle 12">
            <a:extLst>
              <a:ext uri="{FF2B5EF4-FFF2-40B4-BE49-F238E27FC236}">
                <a16:creationId xmlns:a16="http://schemas.microsoft.com/office/drawing/2014/main" id="{15F172A3-952B-42BE-A21E-F9F94B5DEF05}"/>
              </a:ext>
            </a:extLst>
          </p:cNvPr>
          <p:cNvSpPr/>
          <p:nvPr/>
        </p:nvSpPr>
        <p:spPr>
          <a:xfrm>
            <a:off x="3656563" y="2276601"/>
            <a:ext cx="1316653" cy="40011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s-AR" sz="2000" b="1" dirty="0">
                <a:solidFill>
                  <a:schemeClr val="bg1"/>
                </a:solidFill>
              </a:rPr>
              <a:t>SOLUTO/S</a:t>
            </a:r>
          </a:p>
        </p:txBody>
      </p:sp>
      <p:sp>
        <p:nvSpPr>
          <p:cNvPr id="38" name="Rectangle 12">
            <a:extLst>
              <a:ext uri="{FF2B5EF4-FFF2-40B4-BE49-F238E27FC236}">
                <a16:creationId xmlns:a16="http://schemas.microsoft.com/office/drawing/2014/main" id="{731ECFB3-8B03-4C48-B442-C34ABAF991CC}"/>
              </a:ext>
            </a:extLst>
          </p:cNvPr>
          <p:cNvSpPr/>
          <p:nvPr/>
        </p:nvSpPr>
        <p:spPr>
          <a:xfrm>
            <a:off x="5674900" y="2276601"/>
            <a:ext cx="1316653" cy="40011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s-AR" sz="2000" b="1" dirty="0">
                <a:solidFill>
                  <a:schemeClr val="bg1"/>
                </a:solidFill>
              </a:rPr>
              <a:t>SOLVENTE</a:t>
            </a:r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1809E3D5-26C3-46C4-B143-CA89ABC06B46}"/>
              </a:ext>
            </a:extLst>
          </p:cNvPr>
          <p:cNvGraphicFramePr>
            <a:graphicFrameLocks noGrp="1"/>
          </p:cNvGraphicFramePr>
          <p:nvPr/>
        </p:nvGraphicFramePr>
        <p:xfrm>
          <a:off x="1306286" y="3015044"/>
          <a:ext cx="607111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649">
                  <a:extLst>
                    <a:ext uri="{9D8B030D-6E8A-4147-A177-3AD203B41FA5}">
                      <a16:colId xmlns:a16="http://schemas.microsoft.com/office/drawing/2014/main" val="3764465016"/>
                    </a:ext>
                  </a:extLst>
                </a:gridCol>
                <a:gridCol w="2099388">
                  <a:extLst>
                    <a:ext uri="{9D8B030D-6E8A-4147-A177-3AD203B41FA5}">
                      <a16:colId xmlns:a16="http://schemas.microsoft.com/office/drawing/2014/main" val="2451872749"/>
                    </a:ext>
                  </a:extLst>
                </a:gridCol>
                <a:gridCol w="1539551">
                  <a:extLst>
                    <a:ext uri="{9D8B030D-6E8A-4147-A177-3AD203B41FA5}">
                      <a16:colId xmlns:a16="http://schemas.microsoft.com/office/drawing/2014/main" val="4237401957"/>
                    </a:ext>
                  </a:extLst>
                </a:gridCol>
                <a:gridCol w="1228530">
                  <a:extLst>
                    <a:ext uri="{9D8B030D-6E8A-4147-A177-3AD203B41FA5}">
                      <a16:colId xmlns:a16="http://schemas.microsoft.com/office/drawing/2014/main" val="15150908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dirty="0" err="1"/>
                        <a:t>St</a:t>
                      </a:r>
                      <a:r>
                        <a:rPr lang="es-AR" dirty="0"/>
                        <a:t>   /  Sv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Sólido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Líquido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Gaseoso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423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Sólido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Aleaciones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Agua mineral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---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979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Líquido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Amalgamas (Hg/Ag)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Vinagre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---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303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Gaseoso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H</a:t>
                      </a:r>
                      <a:r>
                        <a:rPr lang="es-AR" baseline="-25000" dirty="0"/>
                        <a:t>2</a:t>
                      </a:r>
                      <a:r>
                        <a:rPr lang="es-AR" dirty="0"/>
                        <a:t>/Pt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Gaseosas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Aire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852496"/>
                  </a:ext>
                </a:extLst>
              </a:tr>
            </a:tbl>
          </a:graphicData>
        </a:graphic>
      </p:graphicFrame>
      <p:sp>
        <p:nvSpPr>
          <p:cNvPr id="39" name="Rectangle 12">
            <a:extLst>
              <a:ext uri="{FF2B5EF4-FFF2-40B4-BE49-F238E27FC236}">
                <a16:creationId xmlns:a16="http://schemas.microsoft.com/office/drawing/2014/main" id="{F393EE09-7130-4912-AB2F-CD96BA59261F}"/>
              </a:ext>
            </a:extLst>
          </p:cNvPr>
          <p:cNvSpPr/>
          <p:nvPr/>
        </p:nvSpPr>
        <p:spPr>
          <a:xfrm>
            <a:off x="1590867" y="2276601"/>
            <a:ext cx="1316653" cy="400110"/>
          </a:xfrm>
          <a:prstGeom prst="rect">
            <a:avLst/>
          </a:prstGeom>
          <a:solidFill>
            <a:srgbClr val="FF0066"/>
          </a:solidFill>
        </p:spPr>
        <p:txBody>
          <a:bodyPr wrap="square">
            <a:spAutoFit/>
          </a:bodyPr>
          <a:lstStyle/>
          <a:p>
            <a:pPr algn="ctr"/>
            <a:r>
              <a:rPr lang="es-AR" sz="2000" b="1" dirty="0">
                <a:solidFill>
                  <a:schemeClr val="bg1"/>
                </a:solidFill>
              </a:rPr>
              <a:t>SOLUCIÓN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F982E70-543E-4D94-9067-2C9D22623B92}"/>
              </a:ext>
            </a:extLst>
          </p:cNvPr>
          <p:cNvSpPr txBox="1"/>
          <p:nvPr/>
        </p:nvSpPr>
        <p:spPr>
          <a:xfrm>
            <a:off x="5154781" y="221504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>
                <a:solidFill>
                  <a:schemeClr val="bg1"/>
                </a:solidFill>
              </a:rPr>
              <a:t>+</a:t>
            </a:r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B1AFC8BB-6A3F-4DBC-8D1B-B8602818D2FB}"/>
              </a:ext>
            </a:extLst>
          </p:cNvPr>
          <p:cNvSpPr txBox="1"/>
          <p:nvPr/>
        </p:nvSpPr>
        <p:spPr>
          <a:xfrm>
            <a:off x="3112764" y="224424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>
                <a:solidFill>
                  <a:schemeClr val="bg1"/>
                </a:solidFill>
              </a:rPr>
              <a:t>=</a:t>
            </a:r>
            <a:endParaRPr lang="es-AR" b="1" dirty="0">
              <a:solidFill>
                <a:schemeClr val="bg1"/>
              </a:solidFill>
            </a:endParaRPr>
          </a:p>
        </p:txBody>
      </p:sp>
      <p:pic>
        <p:nvPicPr>
          <p:cNvPr id="41" name="Picture 2" descr="http://doublefinger.files.wordpress.com/2007/07/evian_water.gif">
            <a:extLst>
              <a:ext uri="{FF2B5EF4-FFF2-40B4-BE49-F238E27FC236}">
                <a16:creationId xmlns:a16="http://schemas.microsoft.com/office/drawing/2014/main" id="{E7E77290-A1C7-446B-9881-A5ECE9F59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00" y="5088618"/>
            <a:ext cx="1312004" cy="131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6" descr="http://webosfritos.es/wp-content/uploads/2011/03/Cuchillo-de-titanio_F.jpg">
            <a:extLst>
              <a:ext uri="{FF2B5EF4-FFF2-40B4-BE49-F238E27FC236}">
                <a16:creationId xmlns:a16="http://schemas.microsoft.com/office/drawing/2014/main" id="{05F09FB3-3537-4072-9BFF-FB5DB815E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9547">
            <a:off x="3642190" y="5027605"/>
            <a:ext cx="1737887" cy="115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2" descr="http://thehappyhousewife.com/home-management/files/2011/11/white_vinegar.jpg">
            <a:extLst>
              <a:ext uri="{FF2B5EF4-FFF2-40B4-BE49-F238E27FC236}">
                <a16:creationId xmlns:a16="http://schemas.microsoft.com/office/drawing/2014/main" id="{79EA7235-0218-4FDC-8BE4-B217337A2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109" y="4880243"/>
            <a:ext cx="1496821" cy="149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Pin de Globo Amarillo | Club Penguin Wiki | Fandom">
            <a:extLst>
              <a:ext uri="{FF2B5EF4-FFF2-40B4-BE49-F238E27FC236}">
                <a16:creationId xmlns:a16="http://schemas.microsoft.com/office/drawing/2014/main" id="{EF57F095-3430-4391-B871-FE848A8D9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734" y="5005021"/>
            <a:ext cx="1294316" cy="135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Gini bebida de limón y lima bebidas gaseosas cerveza de limón ...">
            <a:extLst>
              <a:ext uri="{FF2B5EF4-FFF2-40B4-BE49-F238E27FC236}">
                <a16:creationId xmlns:a16="http://schemas.microsoft.com/office/drawing/2014/main" id="{DF83F4D8-083A-4D92-B137-A91947ACB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066" y="4915419"/>
            <a:ext cx="1496821" cy="133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879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CFFE217E-A251-4FE3-AB52-F3E58D2EE3B8}"/>
              </a:ext>
            </a:extLst>
          </p:cNvPr>
          <p:cNvSpPr txBox="1"/>
          <p:nvPr/>
        </p:nvSpPr>
        <p:spPr>
          <a:xfrm>
            <a:off x="200256" y="219963"/>
            <a:ext cx="2291018" cy="64633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r>
              <a:rPr lang="es-AR" sz="36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Soluciones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ED4D525-1521-4738-A226-49488C57503A}"/>
              </a:ext>
            </a:extLst>
          </p:cNvPr>
          <p:cNvSpPr/>
          <p:nvPr/>
        </p:nvSpPr>
        <p:spPr>
          <a:xfrm>
            <a:off x="121297" y="953383"/>
            <a:ext cx="76977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>
                <a:solidFill>
                  <a:schemeClr val="bg1"/>
                </a:solidFill>
                <a:ea typeface="Cambria" panose="02040503050406030204" pitchFamily="18" charset="0"/>
              </a:rPr>
              <a:t>Una solución es una mezcla perfectamente </a:t>
            </a:r>
            <a:r>
              <a:rPr lang="es-AR" dirty="0">
                <a:solidFill>
                  <a:srgbClr val="FF0066"/>
                </a:solidFill>
                <a:ea typeface="Cambria" panose="02040503050406030204" pitchFamily="18" charset="0"/>
              </a:rPr>
              <a:t>homogénea</a:t>
            </a:r>
            <a:r>
              <a:rPr lang="es-AR" dirty="0">
                <a:solidFill>
                  <a:schemeClr val="bg1"/>
                </a:solidFill>
                <a:ea typeface="Cambria" panose="02040503050406030204" pitchFamily="18" charset="0"/>
              </a:rPr>
              <a:t> de </a:t>
            </a:r>
            <a:r>
              <a:rPr lang="es-AR" dirty="0">
                <a:solidFill>
                  <a:srgbClr val="FF0066"/>
                </a:solidFill>
                <a:ea typeface="Cambria" panose="02040503050406030204" pitchFamily="18" charset="0"/>
              </a:rPr>
              <a:t>dos o más sustancias </a:t>
            </a:r>
            <a:r>
              <a:rPr lang="es-AR" dirty="0">
                <a:solidFill>
                  <a:schemeClr val="bg1"/>
                </a:solidFill>
                <a:ea typeface="Cambria" panose="02040503050406030204" pitchFamily="18" charset="0"/>
              </a:rPr>
              <a:t>en la que cada </a:t>
            </a:r>
            <a:r>
              <a:rPr lang="es-AR" dirty="0">
                <a:solidFill>
                  <a:srgbClr val="FF0066"/>
                </a:solidFill>
                <a:ea typeface="Cambria" panose="02040503050406030204" pitchFamily="18" charset="0"/>
              </a:rPr>
              <a:t>componente</a:t>
            </a:r>
            <a:r>
              <a:rPr lang="es-AR" dirty="0">
                <a:solidFill>
                  <a:schemeClr val="bg1"/>
                </a:solidFill>
                <a:ea typeface="Cambria" panose="02040503050406030204" pitchFamily="18" charset="0"/>
              </a:rPr>
              <a:t> es indistinguible a simple vista o al microscopio, es decir que presenta una única </a:t>
            </a:r>
            <a:r>
              <a:rPr lang="es-AR" dirty="0">
                <a:solidFill>
                  <a:srgbClr val="FF0066"/>
                </a:solidFill>
                <a:ea typeface="Cambria" panose="02040503050406030204" pitchFamily="18" charset="0"/>
              </a:rPr>
              <a:t>fase</a:t>
            </a:r>
            <a:r>
              <a:rPr lang="es-AR" dirty="0">
                <a:solidFill>
                  <a:schemeClr val="bg1"/>
                </a:solidFill>
                <a:ea typeface="Cambria" panose="02040503050406030204" pitchFamily="18" charset="0"/>
              </a:rPr>
              <a:t>.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35" name="Rectangle 12">
            <a:extLst>
              <a:ext uri="{FF2B5EF4-FFF2-40B4-BE49-F238E27FC236}">
                <a16:creationId xmlns:a16="http://schemas.microsoft.com/office/drawing/2014/main" id="{15F172A3-952B-42BE-A21E-F9F94B5DEF05}"/>
              </a:ext>
            </a:extLst>
          </p:cNvPr>
          <p:cNvSpPr/>
          <p:nvPr/>
        </p:nvSpPr>
        <p:spPr>
          <a:xfrm>
            <a:off x="3656563" y="2276601"/>
            <a:ext cx="1316653" cy="40011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s-AR" sz="2000" b="1" dirty="0">
                <a:solidFill>
                  <a:schemeClr val="bg1"/>
                </a:solidFill>
              </a:rPr>
              <a:t>SOLUTO/S</a:t>
            </a:r>
          </a:p>
        </p:txBody>
      </p:sp>
      <p:sp>
        <p:nvSpPr>
          <p:cNvPr id="38" name="Rectangle 12">
            <a:extLst>
              <a:ext uri="{FF2B5EF4-FFF2-40B4-BE49-F238E27FC236}">
                <a16:creationId xmlns:a16="http://schemas.microsoft.com/office/drawing/2014/main" id="{731ECFB3-8B03-4C48-B442-C34ABAF991CC}"/>
              </a:ext>
            </a:extLst>
          </p:cNvPr>
          <p:cNvSpPr/>
          <p:nvPr/>
        </p:nvSpPr>
        <p:spPr>
          <a:xfrm>
            <a:off x="5674900" y="2276601"/>
            <a:ext cx="1316653" cy="40011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s-AR" sz="2000" b="1" dirty="0">
                <a:solidFill>
                  <a:schemeClr val="bg1"/>
                </a:solidFill>
              </a:rPr>
              <a:t>SOLVENTE</a:t>
            </a:r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1809E3D5-26C3-46C4-B143-CA89ABC06B46}"/>
              </a:ext>
            </a:extLst>
          </p:cNvPr>
          <p:cNvGraphicFramePr>
            <a:graphicFrameLocks noGrp="1"/>
          </p:cNvGraphicFramePr>
          <p:nvPr/>
        </p:nvGraphicFramePr>
        <p:xfrm>
          <a:off x="1306286" y="3015044"/>
          <a:ext cx="607111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649">
                  <a:extLst>
                    <a:ext uri="{9D8B030D-6E8A-4147-A177-3AD203B41FA5}">
                      <a16:colId xmlns:a16="http://schemas.microsoft.com/office/drawing/2014/main" val="3764465016"/>
                    </a:ext>
                  </a:extLst>
                </a:gridCol>
                <a:gridCol w="2099388">
                  <a:extLst>
                    <a:ext uri="{9D8B030D-6E8A-4147-A177-3AD203B41FA5}">
                      <a16:colId xmlns:a16="http://schemas.microsoft.com/office/drawing/2014/main" val="2451872749"/>
                    </a:ext>
                  </a:extLst>
                </a:gridCol>
                <a:gridCol w="1539551">
                  <a:extLst>
                    <a:ext uri="{9D8B030D-6E8A-4147-A177-3AD203B41FA5}">
                      <a16:colId xmlns:a16="http://schemas.microsoft.com/office/drawing/2014/main" val="4237401957"/>
                    </a:ext>
                  </a:extLst>
                </a:gridCol>
                <a:gridCol w="1228530">
                  <a:extLst>
                    <a:ext uri="{9D8B030D-6E8A-4147-A177-3AD203B41FA5}">
                      <a16:colId xmlns:a16="http://schemas.microsoft.com/office/drawing/2014/main" val="15150908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dirty="0" err="1"/>
                        <a:t>St</a:t>
                      </a:r>
                      <a:r>
                        <a:rPr lang="es-AR" dirty="0"/>
                        <a:t>   /  Sv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Sólido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Líquido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Gaseoso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423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Sólido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Aleaciones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Agua mineral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---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979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Líquido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Amalgamas (Hg/Ag)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Vinagre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---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303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Gaseoso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H</a:t>
                      </a:r>
                      <a:r>
                        <a:rPr lang="es-AR" baseline="-25000" dirty="0"/>
                        <a:t>2</a:t>
                      </a:r>
                      <a:r>
                        <a:rPr lang="es-AR" dirty="0"/>
                        <a:t>/Pt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Gaseosas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Aire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852496"/>
                  </a:ext>
                </a:extLst>
              </a:tr>
            </a:tbl>
          </a:graphicData>
        </a:graphic>
      </p:graphicFrame>
      <p:sp>
        <p:nvSpPr>
          <p:cNvPr id="39" name="Rectangle 12">
            <a:extLst>
              <a:ext uri="{FF2B5EF4-FFF2-40B4-BE49-F238E27FC236}">
                <a16:creationId xmlns:a16="http://schemas.microsoft.com/office/drawing/2014/main" id="{F393EE09-7130-4912-AB2F-CD96BA59261F}"/>
              </a:ext>
            </a:extLst>
          </p:cNvPr>
          <p:cNvSpPr/>
          <p:nvPr/>
        </p:nvSpPr>
        <p:spPr>
          <a:xfrm>
            <a:off x="1590867" y="2276601"/>
            <a:ext cx="1316653" cy="400110"/>
          </a:xfrm>
          <a:prstGeom prst="rect">
            <a:avLst/>
          </a:prstGeom>
          <a:solidFill>
            <a:srgbClr val="FF0066"/>
          </a:solidFill>
        </p:spPr>
        <p:txBody>
          <a:bodyPr wrap="square">
            <a:spAutoFit/>
          </a:bodyPr>
          <a:lstStyle/>
          <a:p>
            <a:pPr algn="ctr"/>
            <a:r>
              <a:rPr lang="es-AR" sz="2000" b="1" dirty="0">
                <a:solidFill>
                  <a:schemeClr val="bg1"/>
                </a:solidFill>
              </a:rPr>
              <a:t>SOLUCIÓN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F982E70-543E-4D94-9067-2C9D22623B92}"/>
              </a:ext>
            </a:extLst>
          </p:cNvPr>
          <p:cNvSpPr txBox="1"/>
          <p:nvPr/>
        </p:nvSpPr>
        <p:spPr>
          <a:xfrm>
            <a:off x="5154781" y="221504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>
                <a:solidFill>
                  <a:schemeClr val="bg1"/>
                </a:solidFill>
              </a:rPr>
              <a:t>+</a:t>
            </a:r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B1AFC8BB-6A3F-4DBC-8D1B-B8602818D2FB}"/>
              </a:ext>
            </a:extLst>
          </p:cNvPr>
          <p:cNvSpPr txBox="1"/>
          <p:nvPr/>
        </p:nvSpPr>
        <p:spPr>
          <a:xfrm>
            <a:off x="3112764" y="224424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>
                <a:solidFill>
                  <a:schemeClr val="bg1"/>
                </a:solidFill>
              </a:rPr>
              <a:t>=</a:t>
            </a:r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C76E72C-2CD6-40D3-825F-A097343DBCB1}"/>
              </a:ext>
            </a:extLst>
          </p:cNvPr>
          <p:cNvSpPr/>
          <p:nvPr/>
        </p:nvSpPr>
        <p:spPr>
          <a:xfrm>
            <a:off x="1514243" y="5636735"/>
            <a:ext cx="5601291" cy="400110"/>
          </a:xfrm>
          <a:prstGeom prst="rect">
            <a:avLst/>
          </a:prstGeom>
          <a:solidFill>
            <a:srgbClr val="FF0066"/>
          </a:solidFill>
        </p:spPr>
        <p:txBody>
          <a:bodyPr wrap="square">
            <a:spAutoFit/>
          </a:bodyPr>
          <a:lstStyle/>
          <a:p>
            <a:pPr algn="ctr"/>
            <a:r>
              <a:rPr lang="es-AR" sz="2000" dirty="0">
                <a:solidFill>
                  <a:schemeClr val="bg1"/>
                </a:solidFill>
                <a:latin typeface="Calibri" panose="020F0502020204030204" pitchFamily="34" charset="0"/>
                <a:ea typeface="Cambria" panose="02040503050406030204" pitchFamily="18" charset="0"/>
              </a:rPr>
              <a:t>El estado físico de una solución lo define el solvente </a:t>
            </a:r>
            <a:endParaRPr lang="es-AR" sz="2000" dirty="0">
              <a:solidFill>
                <a:schemeClr val="bg1"/>
              </a:solidFill>
            </a:endParaRP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692F9AAE-4461-4A8D-8278-AD2AE444E3AB}"/>
              </a:ext>
            </a:extLst>
          </p:cNvPr>
          <p:cNvSpPr/>
          <p:nvPr/>
        </p:nvSpPr>
        <p:spPr>
          <a:xfrm>
            <a:off x="2907520" y="4667459"/>
            <a:ext cx="1316653" cy="707886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s-AR" sz="2000" b="1" dirty="0">
                <a:solidFill>
                  <a:schemeClr val="bg1"/>
                </a:solidFill>
              </a:rPr>
              <a:t>Soluciones</a:t>
            </a:r>
          </a:p>
          <a:p>
            <a:pPr algn="ctr"/>
            <a:r>
              <a:rPr lang="es-AR" sz="2000" b="1" dirty="0">
                <a:solidFill>
                  <a:schemeClr val="bg1"/>
                </a:solidFill>
              </a:rPr>
              <a:t>sólidas</a:t>
            </a: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8DE899F6-0F8C-4623-9E8E-D9A34648B50F}"/>
              </a:ext>
            </a:extLst>
          </p:cNvPr>
          <p:cNvSpPr/>
          <p:nvPr/>
        </p:nvSpPr>
        <p:spPr>
          <a:xfrm>
            <a:off x="4758091" y="4667459"/>
            <a:ext cx="1316653" cy="707886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s-AR" sz="2000" b="1" dirty="0">
                <a:solidFill>
                  <a:schemeClr val="bg1"/>
                </a:solidFill>
              </a:rPr>
              <a:t>Soluciones</a:t>
            </a:r>
          </a:p>
          <a:p>
            <a:pPr algn="ctr"/>
            <a:r>
              <a:rPr lang="es-AR" sz="2000" b="1" dirty="0">
                <a:solidFill>
                  <a:schemeClr val="bg1"/>
                </a:solidFill>
              </a:rPr>
              <a:t>líquidas</a:t>
            </a:r>
          </a:p>
        </p:txBody>
      </p:sp>
    </p:spTree>
    <p:extLst>
      <p:ext uri="{BB962C8B-B14F-4D97-AF65-F5344CB8AC3E}">
        <p14:creationId xmlns:p14="http://schemas.microsoft.com/office/powerpoint/2010/main" val="1166728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6801D0C-C608-45CD-99FE-9410BD08F9C9}"/>
              </a:ext>
            </a:extLst>
          </p:cNvPr>
          <p:cNvSpPr txBox="1"/>
          <p:nvPr/>
        </p:nvSpPr>
        <p:spPr>
          <a:xfrm>
            <a:off x="200255" y="136838"/>
            <a:ext cx="4159309" cy="64633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r>
              <a:rPr lang="es-AR" sz="36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Objetivo de esta clase</a:t>
            </a:r>
          </a:p>
        </p:txBody>
      </p:sp>
      <p:pic>
        <p:nvPicPr>
          <p:cNvPr id="2050" name="Picture 2" descr="Meme Personalizado - TECNICAMENTE EL ALCOHOL ES UNA SOLUCION - 1873540">
            <a:extLst>
              <a:ext uri="{FF2B5EF4-FFF2-40B4-BE49-F238E27FC236}">
                <a16:creationId xmlns:a16="http://schemas.microsoft.com/office/drawing/2014/main" id="{E98B2B0C-0E01-49DA-B2E7-ED606AAE8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3" y="1524000"/>
            <a:ext cx="28860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067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1" y="927849"/>
            <a:ext cx="439248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dirty="0">
                <a:solidFill>
                  <a:schemeClr val="bg1"/>
                </a:solidFill>
              </a:rPr>
              <a:t>Un </a:t>
            </a:r>
            <a:r>
              <a:rPr lang="es-AR" sz="2000" dirty="0">
                <a:solidFill>
                  <a:srgbClr val="FF0066"/>
                </a:solidFill>
              </a:rPr>
              <a:t>sistema material </a:t>
            </a:r>
            <a:r>
              <a:rPr lang="es-AR" sz="2000" dirty="0">
                <a:solidFill>
                  <a:schemeClr val="bg1"/>
                </a:solidFill>
              </a:rPr>
              <a:t>es una porción limitada de materia del universo que se aísla para su estudio. A todo lo que forma parte del universo y no de nuestro sistema lo llamamos </a:t>
            </a:r>
            <a:r>
              <a:rPr lang="es-AR" sz="2000" dirty="0">
                <a:solidFill>
                  <a:srgbClr val="FF0066"/>
                </a:solidFill>
              </a:rPr>
              <a:t>medio</a:t>
            </a:r>
            <a:r>
              <a:rPr lang="es-AR" sz="2000" dirty="0">
                <a:solidFill>
                  <a:schemeClr val="bg1"/>
                </a:solidFill>
              </a:rPr>
              <a:t>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042311" y="219963"/>
            <a:ext cx="3744416" cy="2259213"/>
            <a:chOff x="2356453" y="2105891"/>
            <a:chExt cx="4375787" cy="2259213"/>
          </a:xfrm>
        </p:grpSpPr>
        <p:sp>
          <p:nvSpPr>
            <p:cNvPr id="8" name="Rectangle 7"/>
            <p:cNvSpPr/>
            <p:nvPr/>
          </p:nvSpPr>
          <p:spPr>
            <a:xfrm>
              <a:off x="2356453" y="2105891"/>
              <a:ext cx="4375787" cy="225921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10177" y="2140734"/>
              <a:ext cx="14465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AR" sz="2800" b="1" dirty="0"/>
                <a:t>MEDIO</a:t>
              </a:r>
            </a:p>
          </p:txBody>
        </p:sp>
      </p:grpSp>
      <p:sp>
        <p:nvSpPr>
          <p:cNvPr id="9" name="Oval 8"/>
          <p:cNvSpPr/>
          <p:nvPr/>
        </p:nvSpPr>
        <p:spPr>
          <a:xfrm>
            <a:off x="6006067" y="411952"/>
            <a:ext cx="2448272" cy="190821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TextBox 14"/>
          <p:cNvSpPr txBox="1"/>
          <p:nvPr/>
        </p:nvSpPr>
        <p:spPr>
          <a:xfrm>
            <a:off x="6266446" y="1017114"/>
            <a:ext cx="1877758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AR" sz="3600" b="1" dirty="0"/>
              <a:t>SISTEMA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FFE217E-A251-4FE3-AB52-F3E58D2EE3B8}"/>
              </a:ext>
            </a:extLst>
          </p:cNvPr>
          <p:cNvSpPr txBox="1"/>
          <p:nvPr/>
        </p:nvSpPr>
        <p:spPr>
          <a:xfrm>
            <a:off x="200255" y="219963"/>
            <a:ext cx="4159309" cy="64633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r>
              <a:rPr lang="es-AR" sz="36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Sistemas materiales</a:t>
            </a:r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C3C87531-9092-4748-BC16-A59BF7AB70E1}"/>
              </a:ext>
            </a:extLst>
          </p:cNvPr>
          <p:cNvSpPr/>
          <p:nvPr/>
        </p:nvSpPr>
        <p:spPr>
          <a:xfrm>
            <a:off x="323273" y="3555994"/>
            <a:ext cx="350982" cy="314036"/>
          </a:xfrm>
          <a:prstGeom prst="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B632BAB-CF5D-462F-B1BB-29694D53B4C0}"/>
              </a:ext>
            </a:extLst>
          </p:cNvPr>
          <p:cNvSpPr txBox="1"/>
          <p:nvPr/>
        </p:nvSpPr>
        <p:spPr>
          <a:xfrm>
            <a:off x="674255" y="3500698"/>
            <a:ext cx="2262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>
                <a:solidFill>
                  <a:schemeClr val="bg1"/>
                </a:solidFill>
              </a:rPr>
              <a:t>INTERCAMBIO entre el sistema y el medio</a:t>
            </a:r>
            <a:endParaRPr lang="es-AR" dirty="0">
              <a:solidFill>
                <a:schemeClr val="bg1"/>
              </a:solidFill>
            </a:endParaRPr>
          </a:p>
        </p:txBody>
      </p:sp>
      <p:graphicFrame>
        <p:nvGraphicFramePr>
          <p:cNvPr id="14" name="Tabla 15">
            <a:extLst>
              <a:ext uri="{FF2B5EF4-FFF2-40B4-BE49-F238E27FC236}">
                <a16:creationId xmlns:a16="http://schemas.microsoft.com/office/drawing/2014/main" id="{B9B83179-3197-4427-8E0A-AD5B81FCE1E4}"/>
              </a:ext>
            </a:extLst>
          </p:cNvPr>
          <p:cNvGraphicFramePr>
            <a:graphicFrameLocks noGrp="1"/>
          </p:cNvGraphicFramePr>
          <p:nvPr/>
        </p:nvGraphicFramePr>
        <p:xfrm>
          <a:off x="258618" y="4308882"/>
          <a:ext cx="3094182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7527">
                  <a:extLst>
                    <a:ext uri="{9D8B030D-6E8A-4147-A177-3AD203B41FA5}">
                      <a16:colId xmlns:a16="http://schemas.microsoft.com/office/drawing/2014/main" val="1896978100"/>
                    </a:ext>
                  </a:extLst>
                </a:gridCol>
                <a:gridCol w="1071418">
                  <a:extLst>
                    <a:ext uri="{9D8B030D-6E8A-4147-A177-3AD203B41FA5}">
                      <a16:colId xmlns:a16="http://schemas.microsoft.com/office/drawing/2014/main" val="4013625953"/>
                    </a:ext>
                  </a:extLst>
                </a:gridCol>
                <a:gridCol w="1025237">
                  <a:extLst>
                    <a:ext uri="{9D8B030D-6E8A-4147-A177-3AD203B41FA5}">
                      <a16:colId xmlns:a16="http://schemas.microsoft.com/office/drawing/2014/main" val="2049784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Sistema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Materia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Energía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076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Abierto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s-AR" sz="2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s-AR" sz="2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074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Cerrado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>
                          <a:solidFill>
                            <a:srgbClr val="C0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s-AR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s-AR" sz="2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233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Aislado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000" dirty="0">
                          <a:solidFill>
                            <a:srgbClr val="C0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s-AR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000" dirty="0">
                          <a:solidFill>
                            <a:srgbClr val="C0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s-AR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465327"/>
                  </a:ext>
                </a:extLst>
              </a:tr>
            </a:tbl>
          </a:graphicData>
        </a:graphic>
      </p:graphicFrame>
      <p:pic>
        <p:nvPicPr>
          <p:cNvPr id="3074" name="Picture 2" descr="ᐈ Fogata playa imágenes de stock, fotos fogata | descargar en ...">
            <a:extLst>
              <a:ext uri="{FF2B5EF4-FFF2-40B4-BE49-F238E27FC236}">
                <a16:creationId xmlns:a16="http://schemas.microsoft.com/office/drawing/2014/main" id="{51859845-B260-4F66-B128-F02C90815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858" y="2694374"/>
            <a:ext cx="3420918" cy="194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EW! 25 WATT YELLOW SCENTSY LIGHT BULB | Scentsy® Online Store ...">
            <a:extLst>
              <a:ext uri="{FF2B5EF4-FFF2-40B4-BE49-F238E27FC236}">
                <a16:creationId xmlns:a16="http://schemas.microsoft.com/office/drawing/2014/main" id="{77A000F6-F3F4-4B98-9EDC-B07318105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565" y="4079863"/>
            <a:ext cx="1147919" cy="114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Outdoor Company Waterdog Termo de Acero Inoxidable con Manija">
            <a:extLst>
              <a:ext uri="{FF2B5EF4-FFF2-40B4-BE49-F238E27FC236}">
                <a16:creationId xmlns:a16="http://schemas.microsoft.com/office/drawing/2014/main" id="{B2D1A9E0-8BBF-450F-B771-219C6BCD7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202" y="4632536"/>
            <a:ext cx="1765468" cy="176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A706613F-F9F8-458B-82E3-C95B07F25B40}"/>
              </a:ext>
            </a:extLst>
          </p:cNvPr>
          <p:cNvSpPr txBox="1"/>
          <p:nvPr/>
        </p:nvSpPr>
        <p:spPr>
          <a:xfrm>
            <a:off x="4359564" y="3679999"/>
            <a:ext cx="1147920" cy="369332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b="1" dirty="0">
                <a:solidFill>
                  <a:schemeClr val="bg1"/>
                </a:solidFill>
              </a:rPr>
              <a:t>CERRADO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00983EC-CE5C-4C9F-83A5-D66C35D5E37C}"/>
              </a:ext>
            </a:extLst>
          </p:cNvPr>
          <p:cNvSpPr txBox="1"/>
          <p:nvPr/>
        </p:nvSpPr>
        <p:spPr>
          <a:xfrm>
            <a:off x="7280059" y="4566707"/>
            <a:ext cx="1147920" cy="369332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b="1" dirty="0">
                <a:solidFill>
                  <a:schemeClr val="bg1"/>
                </a:solidFill>
              </a:rPr>
              <a:t>ABIERTO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56AC9A3-B07B-4125-9BED-A90564A4BE94}"/>
              </a:ext>
            </a:extLst>
          </p:cNvPr>
          <p:cNvSpPr txBox="1"/>
          <p:nvPr/>
        </p:nvSpPr>
        <p:spPr>
          <a:xfrm>
            <a:off x="5033383" y="5868442"/>
            <a:ext cx="1147920" cy="369332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b="1" dirty="0">
                <a:solidFill>
                  <a:schemeClr val="bg1"/>
                </a:solidFill>
              </a:rPr>
              <a:t>AISLADO</a:t>
            </a:r>
          </a:p>
        </p:txBody>
      </p:sp>
    </p:spTree>
    <p:extLst>
      <p:ext uri="{BB962C8B-B14F-4D97-AF65-F5344CB8AC3E}">
        <p14:creationId xmlns:p14="http://schemas.microsoft.com/office/powerpoint/2010/main" val="2548844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1" y="927849"/>
            <a:ext cx="439248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dirty="0">
                <a:solidFill>
                  <a:schemeClr val="bg1"/>
                </a:solidFill>
              </a:rPr>
              <a:t>Un </a:t>
            </a:r>
            <a:r>
              <a:rPr lang="es-AR" sz="2000" dirty="0">
                <a:solidFill>
                  <a:srgbClr val="FF0066"/>
                </a:solidFill>
              </a:rPr>
              <a:t>sistema material </a:t>
            </a:r>
            <a:r>
              <a:rPr lang="es-AR" sz="2000" dirty="0">
                <a:solidFill>
                  <a:schemeClr val="bg1"/>
                </a:solidFill>
              </a:rPr>
              <a:t>es una porción limitada de materia del universo que se aísla para su estudio. A todo lo que forma parte del universo y no de nuestro sistema lo llamamos </a:t>
            </a:r>
            <a:r>
              <a:rPr lang="es-AR" sz="2000" dirty="0">
                <a:solidFill>
                  <a:srgbClr val="FF0066"/>
                </a:solidFill>
              </a:rPr>
              <a:t>medio</a:t>
            </a:r>
            <a:r>
              <a:rPr lang="es-AR" sz="2000" dirty="0">
                <a:solidFill>
                  <a:schemeClr val="bg1"/>
                </a:solidFill>
              </a:rPr>
              <a:t>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042311" y="219963"/>
            <a:ext cx="3744416" cy="2259213"/>
            <a:chOff x="2356453" y="2105891"/>
            <a:chExt cx="4375787" cy="2259213"/>
          </a:xfrm>
        </p:grpSpPr>
        <p:sp>
          <p:nvSpPr>
            <p:cNvPr id="8" name="Rectangle 7"/>
            <p:cNvSpPr/>
            <p:nvPr/>
          </p:nvSpPr>
          <p:spPr>
            <a:xfrm>
              <a:off x="2356453" y="2105891"/>
              <a:ext cx="4375787" cy="225921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10177" y="2140734"/>
              <a:ext cx="14465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AR" sz="2800" b="1" dirty="0"/>
                <a:t>MEDIO</a:t>
              </a:r>
            </a:p>
          </p:txBody>
        </p:sp>
      </p:grpSp>
      <p:sp>
        <p:nvSpPr>
          <p:cNvPr id="9" name="Oval 8"/>
          <p:cNvSpPr/>
          <p:nvPr/>
        </p:nvSpPr>
        <p:spPr>
          <a:xfrm>
            <a:off x="6006067" y="411952"/>
            <a:ext cx="2448272" cy="190821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TextBox 14"/>
          <p:cNvSpPr txBox="1"/>
          <p:nvPr/>
        </p:nvSpPr>
        <p:spPr>
          <a:xfrm>
            <a:off x="6266446" y="1017114"/>
            <a:ext cx="1877758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AR" sz="3600" b="1" dirty="0"/>
              <a:t>SISTEMA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FFE217E-A251-4FE3-AB52-F3E58D2EE3B8}"/>
              </a:ext>
            </a:extLst>
          </p:cNvPr>
          <p:cNvSpPr txBox="1"/>
          <p:nvPr/>
        </p:nvSpPr>
        <p:spPr>
          <a:xfrm>
            <a:off x="200255" y="219963"/>
            <a:ext cx="4159309" cy="64633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r>
              <a:rPr lang="es-AR" sz="36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Sistemas materiales</a:t>
            </a:r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0D7A92B3-B77D-4F6C-B92A-482D7C3F9903}"/>
              </a:ext>
            </a:extLst>
          </p:cNvPr>
          <p:cNvSpPr/>
          <p:nvPr/>
        </p:nvSpPr>
        <p:spPr>
          <a:xfrm>
            <a:off x="535654" y="4085151"/>
            <a:ext cx="350982" cy="314036"/>
          </a:xfrm>
          <a:prstGeom prst="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CC48B228-9C69-4B49-9122-3104E9ECE6CD}"/>
              </a:ext>
            </a:extLst>
          </p:cNvPr>
          <p:cNvSpPr txBox="1"/>
          <p:nvPr/>
        </p:nvSpPr>
        <p:spPr>
          <a:xfrm>
            <a:off x="886636" y="4057503"/>
            <a:ext cx="1607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>
                <a:solidFill>
                  <a:schemeClr val="bg1"/>
                </a:solidFill>
              </a:rPr>
              <a:t>COMPOSICIÓN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26" name="TextBox 16">
            <a:extLst>
              <a:ext uri="{FF2B5EF4-FFF2-40B4-BE49-F238E27FC236}">
                <a16:creationId xmlns:a16="http://schemas.microsoft.com/office/drawing/2014/main" id="{9E12DC91-7166-4931-AE7F-03FE321F9D94}"/>
              </a:ext>
            </a:extLst>
          </p:cNvPr>
          <p:cNvSpPr txBox="1"/>
          <p:nvPr/>
        </p:nvSpPr>
        <p:spPr>
          <a:xfrm>
            <a:off x="4396436" y="3528346"/>
            <a:ext cx="407330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rgbClr val="FFFF99"/>
                </a:solidFill>
              </a:rPr>
              <a:t>SUSTANCIAS PURAS (1 componente)</a:t>
            </a:r>
          </a:p>
          <a:p>
            <a:r>
              <a:rPr lang="es-AR" sz="1400" b="1" dirty="0">
                <a:solidFill>
                  <a:schemeClr val="bg1"/>
                </a:solidFill>
              </a:rPr>
              <a:t>Composición y propiedades definidas y constantes sin importar las condiciones físicas. </a:t>
            </a:r>
          </a:p>
          <a:p>
            <a:r>
              <a:rPr lang="es-AR" sz="1400" b="1" dirty="0">
                <a:solidFill>
                  <a:schemeClr val="bg1"/>
                </a:solidFill>
              </a:rPr>
              <a:t>No se puede descomponer en otras mediante procedimientos físicos.</a:t>
            </a:r>
          </a:p>
        </p:txBody>
      </p:sp>
      <p:sp>
        <p:nvSpPr>
          <p:cNvPr id="27" name="TextBox 16">
            <a:extLst>
              <a:ext uri="{FF2B5EF4-FFF2-40B4-BE49-F238E27FC236}">
                <a16:creationId xmlns:a16="http://schemas.microsoft.com/office/drawing/2014/main" id="{2EBAA3DB-471F-4811-B939-953E8293660F}"/>
              </a:ext>
            </a:extLst>
          </p:cNvPr>
          <p:cNvSpPr txBox="1"/>
          <p:nvPr/>
        </p:nvSpPr>
        <p:spPr>
          <a:xfrm>
            <a:off x="4396436" y="4830074"/>
            <a:ext cx="3546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rgbClr val="FFFF99"/>
                </a:solidFill>
              </a:rPr>
              <a:t>MEZCLAS (2 o más componentes)</a:t>
            </a:r>
          </a:p>
          <a:p>
            <a:r>
              <a:rPr lang="es-AR" sz="1400" b="1" dirty="0">
                <a:solidFill>
                  <a:schemeClr val="bg1"/>
                </a:solidFill>
              </a:rPr>
              <a:t>Composición y propiedades variables.</a:t>
            </a:r>
          </a:p>
          <a:p>
            <a:r>
              <a:rPr lang="es-AR" sz="1400" b="1" dirty="0">
                <a:solidFill>
                  <a:schemeClr val="bg1"/>
                </a:solidFill>
              </a:rPr>
              <a:t>Los componentes pueden separarse mediante procedimientos físicos.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803F9F4-C91B-4006-8E1E-CDF617B2F914}"/>
              </a:ext>
            </a:extLst>
          </p:cNvPr>
          <p:cNvSpPr/>
          <p:nvPr/>
        </p:nvSpPr>
        <p:spPr>
          <a:xfrm>
            <a:off x="886636" y="4399187"/>
            <a:ext cx="278014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600" dirty="0">
                <a:solidFill>
                  <a:schemeClr val="bg1"/>
                </a:solidFill>
                <a:ea typeface="Cambria" panose="02040503050406030204" pitchFamily="18" charset="0"/>
              </a:rPr>
              <a:t>Un sistema material puede tener una o varias sustancias denominadas </a:t>
            </a:r>
            <a:r>
              <a:rPr lang="es-AR" b="1" dirty="0">
                <a:solidFill>
                  <a:srgbClr val="FF0066"/>
                </a:solidFill>
                <a:ea typeface="Cambria" panose="02040503050406030204" pitchFamily="18" charset="0"/>
              </a:rPr>
              <a:t>componentes</a:t>
            </a:r>
            <a:r>
              <a:rPr lang="es-AR" sz="1600" dirty="0">
                <a:solidFill>
                  <a:schemeClr val="bg1"/>
                </a:solidFill>
                <a:ea typeface="Cambria" panose="02040503050406030204" pitchFamily="18" charset="0"/>
              </a:rPr>
              <a:t>. </a:t>
            </a:r>
            <a:endParaRPr lang="es-AR" sz="1600" dirty="0">
              <a:solidFill>
                <a:schemeClr val="bg1"/>
              </a:solidFill>
            </a:endParaRPr>
          </a:p>
        </p:txBody>
      </p:sp>
      <p:sp>
        <p:nvSpPr>
          <p:cNvPr id="5" name="Abrir llave 4">
            <a:extLst>
              <a:ext uri="{FF2B5EF4-FFF2-40B4-BE49-F238E27FC236}">
                <a16:creationId xmlns:a16="http://schemas.microsoft.com/office/drawing/2014/main" id="{730C2F7A-AB68-47F8-A76A-8625357DDC46}"/>
              </a:ext>
            </a:extLst>
          </p:cNvPr>
          <p:cNvSpPr/>
          <p:nvPr/>
        </p:nvSpPr>
        <p:spPr>
          <a:xfrm>
            <a:off x="3860764" y="3528345"/>
            <a:ext cx="434146" cy="2317391"/>
          </a:xfrm>
          <a:prstGeom prst="leftBrace">
            <a:avLst>
              <a:gd name="adj1" fmla="val 8333"/>
              <a:gd name="adj2" fmla="val 49856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65091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13F0D1F-5DE2-4376-9D2A-A5B8ADB003CF}"/>
              </a:ext>
            </a:extLst>
          </p:cNvPr>
          <p:cNvSpPr txBox="1"/>
          <p:nvPr/>
        </p:nvSpPr>
        <p:spPr>
          <a:xfrm>
            <a:off x="200256" y="136838"/>
            <a:ext cx="3291090" cy="64633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36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¿Puro o mezcla?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4CC25F5A-DAAD-424C-90D8-6B69D5532483}"/>
              </a:ext>
            </a:extLst>
          </p:cNvPr>
          <p:cNvSpPr/>
          <p:nvPr/>
        </p:nvSpPr>
        <p:spPr>
          <a:xfrm>
            <a:off x="2875461" y="5484340"/>
            <a:ext cx="12644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b="1" dirty="0">
                <a:solidFill>
                  <a:schemeClr val="bg1"/>
                </a:solidFill>
              </a:rPr>
              <a:t>Vinagre</a:t>
            </a:r>
          </a:p>
        </p:txBody>
      </p:sp>
      <p:pic>
        <p:nvPicPr>
          <p:cNvPr id="4" name="Picture 2" descr="http://doublefinger.files.wordpress.com/2007/07/evian_water.gif">
            <a:extLst>
              <a:ext uri="{FF2B5EF4-FFF2-40B4-BE49-F238E27FC236}">
                <a16:creationId xmlns:a16="http://schemas.microsoft.com/office/drawing/2014/main" id="{45FBB2B0-1784-41D6-90E9-F2B1EED0E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65389"/>
            <a:ext cx="2016795" cy="201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t0.gstatic.com/images?q=tbn:ANd9GcRL0JLbKpJXzrsc5n9xnnGGRbVUzpLUFrjis_soMEYshSfVems36w">
            <a:extLst>
              <a:ext uri="{FF2B5EF4-FFF2-40B4-BE49-F238E27FC236}">
                <a16:creationId xmlns:a16="http://schemas.microsoft.com/office/drawing/2014/main" id="{47D83826-1AAB-488C-889C-1EE692CC7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547" y="1018512"/>
            <a:ext cx="1224136" cy="184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t0.gstatic.com/images?q=tbn:ANd9GcR00J_wM8mdJvm3Wu7QxDNJ9sjY_x2XSauG3p6maNl5KSQf_2mqEQ">
            <a:extLst>
              <a:ext uri="{FF2B5EF4-FFF2-40B4-BE49-F238E27FC236}">
                <a16:creationId xmlns:a16="http://schemas.microsoft.com/office/drawing/2014/main" id="{BA72AE51-6301-4DFC-81C0-756508CC7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198" y="1379930"/>
            <a:ext cx="1743567" cy="125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t0.gstatic.com/images?q=tbn:ANd9GcTvPj-kYdfhccVDJzHfX6DmgRp-7Os4WHYr4NAQJkjkCXVb1pudoA">
            <a:extLst>
              <a:ext uri="{FF2B5EF4-FFF2-40B4-BE49-F238E27FC236}">
                <a16:creationId xmlns:a16="http://schemas.microsoft.com/office/drawing/2014/main" id="{7F53D4D6-16BB-45AC-AD21-4F1322466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432" y="1201362"/>
            <a:ext cx="1224136" cy="162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http://webosfritos.es/wp-content/uploads/2011/03/Cuchillo-de-titanio_F.jpg">
            <a:extLst>
              <a:ext uri="{FF2B5EF4-FFF2-40B4-BE49-F238E27FC236}">
                <a16:creationId xmlns:a16="http://schemas.microsoft.com/office/drawing/2014/main" id="{DA5E4E44-FB3C-4ABB-9F7F-EBED41D2A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9547">
            <a:off x="4397228" y="4058383"/>
            <a:ext cx="1737887" cy="115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4DBD8FE9-D868-47AA-A562-B84F049E8623}"/>
              </a:ext>
            </a:extLst>
          </p:cNvPr>
          <p:cNvSpPr/>
          <p:nvPr/>
        </p:nvSpPr>
        <p:spPr>
          <a:xfrm>
            <a:off x="330019" y="2830994"/>
            <a:ext cx="15976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000" b="1" dirty="0">
                <a:solidFill>
                  <a:schemeClr val="bg1"/>
                </a:solidFill>
              </a:rPr>
              <a:t>Agua mineral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4DEE6CEE-4606-4661-8B2E-2FCC476271EF}"/>
              </a:ext>
            </a:extLst>
          </p:cNvPr>
          <p:cNvSpPr/>
          <p:nvPr/>
        </p:nvSpPr>
        <p:spPr>
          <a:xfrm>
            <a:off x="2541791" y="2820044"/>
            <a:ext cx="4956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000" b="1" dirty="0">
                <a:solidFill>
                  <a:schemeClr val="bg1"/>
                </a:solidFill>
              </a:rPr>
              <a:t>Sal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FF2BB978-3D4C-4318-9E6D-59D4A81C5722}"/>
              </a:ext>
            </a:extLst>
          </p:cNvPr>
          <p:cNvSpPr/>
          <p:nvPr/>
        </p:nvSpPr>
        <p:spPr>
          <a:xfrm>
            <a:off x="4026710" y="2820044"/>
            <a:ext cx="9045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000" b="1" dirty="0">
                <a:solidFill>
                  <a:schemeClr val="bg1"/>
                </a:solidFill>
              </a:rPr>
              <a:t>Azúcar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A29EF0B9-77CE-4C07-80EC-34B161B858A1}"/>
              </a:ext>
            </a:extLst>
          </p:cNvPr>
          <p:cNvSpPr/>
          <p:nvPr/>
        </p:nvSpPr>
        <p:spPr>
          <a:xfrm>
            <a:off x="5789334" y="2820044"/>
            <a:ext cx="7986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000" b="1" dirty="0">
                <a:solidFill>
                  <a:schemeClr val="bg1"/>
                </a:solidFill>
              </a:rPr>
              <a:t>Leche</a:t>
            </a: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F9F4FFC2-9C9B-44FB-A106-5D20273A8272}"/>
              </a:ext>
            </a:extLst>
          </p:cNvPr>
          <p:cNvSpPr/>
          <p:nvPr/>
        </p:nvSpPr>
        <p:spPr>
          <a:xfrm>
            <a:off x="390847" y="5516681"/>
            <a:ext cx="20920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000" b="1" dirty="0">
                <a:solidFill>
                  <a:schemeClr val="bg1"/>
                </a:solidFill>
              </a:rPr>
              <a:t>Papel de aluminio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0D3FFC2F-333D-4D6E-8BC8-8ABDE784BE36}"/>
              </a:ext>
            </a:extLst>
          </p:cNvPr>
          <p:cNvSpPr/>
          <p:nvPr/>
        </p:nvSpPr>
        <p:spPr>
          <a:xfrm>
            <a:off x="4326835" y="5498026"/>
            <a:ext cx="20278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000" b="1" dirty="0">
                <a:solidFill>
                  <a:schemeClr val="bg1"/>
                </a:solidFill>
              </a:rPr>
              <a:t>Acero inoxidable </a:t>
            </a:r>
          </a:p>
        </p:txBody>
      </p:sp>
      <p:pic>
        <p:nvPicPr>
          <p:cNvPr id="16" name="Picture 22" descr="http://thehappyhousewife.com/home-management/files/2011/11/white_vinegar.jpg">
            <a:extLst>
              <a:ext uri="{FF2B5EF4-FFF2-40B4-BE49-F238E27FC236}">
                <a16:creationId xmlns:a16="http://schemas.microsoft.com/office/drawing/2014/main" id="{F3B20A50-0BC0-4F83-95D0-FF2763D68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174" y="3872242"/>
            <a:ext cx="1422537" cy="142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http://www.toxel.com/wp-content/uploads/2010/11/tfbust01.jpg">
            <a:extLst>
              <a:ext uri="{FF2B5EF4-FFF2-40B4-BE49-F238E27FC236}">
                <a16:creationId xmlns:a16="http://schemas.microsoft.com/office/drawing/2014/main" id="{5C26BB34-B340-46F9-BB83-F44368BDF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6929">
            <a:off x="454169" y="4183318"/>
            <a:ext cx="2152692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0">
            <a:extLst>
              <a:ext uri="{FF2B5EF4-FFF2-40B4-BE49-F238E27FC236}">
                <a16:creationId xmlns:a16="http://schemas.microsoft.com/office/drawing/2014/main" id="{D99EEE23-D046-4723-BBC8-8390E67F91D2}"/>
              </a:ext>
            </a:extLst>
          </p:cNvPr>
          <p:cNvSpPr/>
          <p:nvPr/>
        </p:nvSpPr>
        <p:spPr>
          <a:xfrm>
            <a:off x="7365939" y="5498026"/>
            <a:ext cx="6210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000" b="1" dirty="0">
                <a:solidFill>
                  <a:schemeClr val="bg1"/>
                </a:solidFill>
              </a:rPr>
              <a:t>Aire</a:t>
            </a:r>
          </a:p>
        </p:txBody>
      </p:sp>
      <p:pic>
        <p:nvPicPr>
          <p:cNvPr id="19" name="Picture 2" descr="Pin de Globo Amarillo | Club Penguin Wiki | Fandom">
            <a:extLst>
              <a:ext uri="{FF2B5EF4-FFF2-40B4-BE49-F238E27FC236}">
                <a16:creationId xmlns:a16="http://schemas.microsoft.com/office/drawing/2014/main" id="{DE047D44-A104-45F1-B63A-0201889F4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165" y="4040733"/>
            <a:ext cx="1210682" cy="126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B2CE7DCC-616E-404A-A4F0-ECDA42FF9ECE}"/>
              </a:ext>
            </a:extLst>
          </p:cNvPr>
          <p:cNvSpPr txBox="1"/>
          <p:nvPr/>
        </p:nvSpPr>
        <p:spPr>
          <a:xfrm>
            <a:off x="499590" y="3350319"/>
            <a:ext cx="1017616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Mezcla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A0E4D6C-238F-40BC-9422-00A26EBA149B}"/>
              </a:ext>
            </a:extLst>
          </p:cNvPr>
          <p:cNvSpPr txBox="1"/>
          <p:nvPr/>
        </p:nvSpPr>
        <p:spPr>
          <a:xfrm>
            <a:off x="2855127" y="5910255"/>
            <a:ext cx="1017616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Mezcla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52880A7-8A7C-4576-AD77-410ADD5AE850}"/>
              </a:ext>
            </a:extLst>
          </p:cNvPr>
          <p:cNvSpPr txBox="1"/>
          <p:nvPr/>
        </p:nvSpPr>
        <p:spPr>
          <a:xfrm>
            <a:off x="4841957" y="5916791"/>
            <a:ext cx="1017616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Mezcla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92C10D80-636B-4DFF-80B7-C2618BFAB146}"/>
              </a:ext>
            </a:extLst>
          </p:cNvPr>
          <p:cNvSpPr txBox="1"/>
          <p:nvPr/>
        </p:nvSpPr>
        <p:spPr>
          <a:xfrm>
            <a:off x="7167633" y="5910255"/>
            <a:ext cx="1017616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Mezcla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25DDA26B-7241-4EE2-ACD5-5AADC85EDC28}"/>
              </a:ext>
            </a:extLst>
          </p:cNvPr>
          <p:cNvSpPr txBox="1"/>
          <p:nvPr/>
        </p:nvSpPr>
        <p:spPr>
          <a:xfrm>
            <a:off x="5631692" y="3356225"/>
            <a:ext cx="1017616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Mezcla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38C086E-FB1A-4D50-B4EE-D936E5652969}"/>
              </a:ext>
            </a:extLst>
          </p:cNvPr>
          <p:cNvSpPr txBox="1"/>
          <p:nvPr/>
        </p:nvSpPr>
        <p:spPr>
          <a:xfrm>
            <a:off x="2439499" y="3364449"/>
            <a:ext cx="756633" cy="4001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Puro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245994AC-D19C-4A68-A75D-62CDEC4338BD}"/>
              </a:ext>
            </a:extLst>
          </p:cNvPr>
          <p:cNvSpPr txBox="1"/>
          <p:nvPr/>
        </p:nvSpPr>
        <p:spPr>
          <a:xfrm>
            <a:off x="4102558" y="3339523"/>
            <a:ext cx="756633" cy="4001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Puro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E1580354-4C0C-4900-B612-2B7F0803AEDD}"/>
              </a:ext>
            </a:extLst>
          </p:cNvPr>
          <p:cNvSpPr txBox="1"/>
          <p:nvPr/>
        </p:nvSpPr>
        <p:spPr>
          <a:xfrm>
            <a:off x="958751" y="5900006"/>
            <a:ext cx="756633" cy="4001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Puro</a:t>
            </a:r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04331265-D49F-4D30-9FD0-20ACB87FF44B}"/>
              </a:ext>
            </a:extLst>
          </p:cNvPr>
          <p:cNvSpPr/>
          <p:nvPr/>
        </p:nvSpPr>
        <p:spPr>
          <a:xfrm>
            <a:off x="7014471" y="2820044"/>
            <a:ext cx="17543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000" b="1" dirty="0">
                <a:solidFill>
                  <a:schemeClr val="bg1"/>
                </a:solidFill>
              </a:rPr>
              <a:t>Agua con hielo</a:t>
            </a:r>
          </a:p>
        </p:txBody>
      </p:sp>
      <p:pic>
        <p:nvPicPr>
          <p:cNvPr id="32" name="Picture 2" descr="Que tipo de hielo necesitas? |">
            <a:extLst>
              <a:ext uri="{FF2B5EF4-FFF2-40B4-BE49-F238E27FC236}">
                <a16:creationId xmlns:a16="http://schemas.microsoft.com/office/drawing/2014/main" id="{E78102FF-AC15-428F-832E-90922572C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661" y="1468541"/>
            <a:ext cx="929946" cy="125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241DF5CF-612C-4809-AD3A-44A684F793B9}"/>
              </a:ext>
            </a:extLst>
          </p:cNvPr>
          <p:cNvSpPr txBox="1"/>
          <p:nvPr/>
        </p:nvSpPr>
        <p:spPr>
          <a:xfrm>
            <a:off x="7509262" y="3364449"/>
            <a:ext cx="756633" cy="4001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Puro</a:t>
            </a:r>
          </a:p>
        </p:txBody>
      </p:sp>
    </p:spTree>
    <p:extLst>
      <p:ext uri="{BB962C8B-B14F-4D97-AF65-F5344CB8AC3E}">
        <p14:creationId xmlns:p14="http://schemas.microsoft.com/office/powerpoint/2010/main" val="2415136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1" y="927849"/>
            <a:ext cx="439248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dirty="0">
                <a:solidFill>
                  <a:schemeClr val="bg1"/>
                </a:solidFill>
              </a:rPr>
              <a:t>Un </a:t>
            </a:r>
            <a:r>
              <a:rPr lang="es-AR" sz="2000" dirty="0">
                <a:solidFill>
                  <a:srgbClr val="FF0066"/>
                </a:solidFill>
              </a:rPr>
              <a:t>sistema material </a:t>
            </a:r>
            <a:r>
              <a:rPr lang="es-AR" sz="2000" dirty="0">
                <a:solidFill>
                  <a:schemeClr val="bg1"/>
                </a:solidFill>
              </a:rPr>
              <a:t>es una porción limitada de materia del universo que se aísla para su estudio. A todo lo que forma parte del universo y no de nuestro sistema lo llamamos </a:t>
            </a:r>
            <a:r>
              <a:rPr lang="es-AR" sz="2000" dirty="0">
                <a:solidFill>
                  <a:srgbClr val="FF0066"/>
                </a:solidFill>
              </a:rPr>
              <a:t>medio</a:t>
            </a:r>
            <a:r>
              <a:rPr lang="es-AR" sz="2000" dirty="0">
                <a:solidFill>
                  <a:schemeClr val="bg1"/>
                </a:solidFill>
              </a:rPr>
              <a:t>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042311" y="219963"/>
            <a:ext cx="3744416" cy="2259213"/>
            <a:chOff x="2356453" y="2105891"/>
            <a:chExt cx="4375787" cy="2259213"/>
          </a:xfrm>
        </p:grpSpPr>
        <p:sp>
          <p:nvSpPr>
            <p:cNvPr id="8" name="Rectangle 7"/>
            <p:cNvSpPr/>
            <p:nvPr/>
          </p:nvSpPr>
          <p:spPr>
            <a:xfrm>
              <a:off x="2356453" y="2105891"/>
              <a:ext cx="4375787" cy="225921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10177" y="2140734"/>
              <a:ext cx="14465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AR" sz="2800" b="1" dirty="0"/>
                <a:t>MEDIO</a:t>
              </a:r>
            </a:p>
          </p:txBody>
        </p:sp>
      </p:grpSp>
      <p:sp>
        <p:nvSpPr>
          <p:cNvPr id="9" name="Oval 8"/>
          <p:cNvSpPr/>
          <p:nvPr/>
        </p:nvSpPr>
        <p:spPr>
          <a:xfrm>
            <a:off x="6006067" y="411952"/>
            <a:ext cx="2448272" cy="190821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TextBox 14"/>
          <p:cNvSpPr txBox="1"/>
          <p:nvPr/>
        </p:nvSpPr>
        <p:spPr>
          <a:xfrm>
            <a:off x="6266446" y="1017114"/>
            <a:ext cx="1877758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AR" sz="3600" b="1" dirty="0"/>
              <a:t>SISTEMA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FFE217E-A251-4FE3-AB52-F3E58D2EE3B8}"/>
              </a:ext>
            </a:extLst>
          </p:cNvPr>
          <p:cNvSpPr txBox="1"/>
          <p:nvPr/>
        </p:nvSpPr>
        <p:spPr>
          <a:xfrm>
            <a:off x="200255" y="219963"/>
            <a:ext cx="4159309" cy="64633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r>
              <a:rPr lang="es-AR" sz="36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Sistemas materiales</a:t>
            </a:r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0D7A92B3-B77D-4F6C-B92A-482D7C3F9903}"/>
              </a:ext>
            </a:extLst>
          </p:cNvPr>
          <p:cNvSpPr/>
          <p:nvPr/>
        </p:nvSpPr>
        <p:spPr>
          <a:xfrm>
            <a:off x="535654" y="4085151"/>
            <a:ext cx="350982" cy="314036"/>
          </a:xfrm>
          <a:prstGeom prst="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CC48B228-9C69-4B49-9122-3104E9ECE6CD}"/>
              </a:ext>
            </a:extLst>
          </p:cNvPr>
          <p:cNvSpPr txBox="1"/>
          <p:nvPr/>
        </p:nvSpPr>
        <p:spPr>
          <a:xfrm>
            <a:off x="886636" y="4057503"/>
            <a:ext cx="278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>
                <a:solidFill>
                  <a:schemeClr val="bg1"/>
                </a:solidFill>
              </a:rPr>
              <a:t>PROPIEDADES INTENSIVAS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26" name="TextBox 16">
            <a:extLst>
              <a:ext uri="{FF2B5EF4-FFF2-40B4-BE49-F238E27FC236}">
                <a16:creationId xmlns:a16="http://schemas.microsoft.com/office/drawing/2014/main" id="{9E12DC91-7166-4931-AE7F-03FE321F9D94}"/>
              </a:ext>
            </a:extLst>
          </p:cNvPr>
          <p:cNvSpPr txBox="1"/>
          <p:nvPr/>
        </p:nvSpPr>
        <p:spPr>
          <a:xfrm>
            <a:off x="4396436" y="3528346"/>
            <a:ext cx="352187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rgbClr val="FFFF99"/>
                </a:solidFill>
              </a:rPr>
              <a:t>SISTEMAS HOMOGÉNEOS (1 fase)</a:t>
            </a:r>
          </a:p>
          <a:p>
            <a:r>
              <a:rPr lang="es-AR" sz="1400" b="1" dirty="0">
                <a:solidFill>
                  <a:schemeClr val="bg1"/>
                </a:solidFill>
              </a:rPr>
              <a:t>Las propiedades intensivas son las mismas en cualquier parte del sistema.</a:t>
            </a:r>
          </a:p>
          <a:p>
            <a:r>
              <a:rPr lang="es-AR" sz="1400" b="1" dirty="0">
                <a:solidFill>
                  <a:schemeClr val="bg1"/>
                </a:solidFill>
              </a:rPr>
              <a:t>No pueden distinguirse sus componentes si es una mezcla.</a:t>
            </a:r>
          </a:p>
          <a:p>
            <a:r>
              <a:rPr lang="es-AR" b="1" dirty="0">
                <a:solidFill>
                  <a:srgbClr val="FF0066"/>
                </a:solidFill>
              </a:rPr>
              <a:t>SOLUCIONES</a:t>
            </a:r>
          </a:p>
        </p:txBody>
      </p:sp>
      <p:sp>
        <p:nvSpPr>
          <p:cNvPr id="27" name="TextBox 16">
            <a:extLst>
              <a:ext uri="{FF2B5EF4-FFF2-40B4-BE49-F238E27FC236}">
                <a16:creationId xmlns:a16="http://schemas.microsoft.com/office/drawing/2014/main" id="{2EBAA3DB-471F-4811-B939-953E8293660F}"/>
              </a:ext>
            </a:extLst>
          </p:cNvPr>
          <p:cNvSpPr txBox="1"/>
          <p:nvPr/>
        </p:nvSpPr>
        <p:spPr>
          <a:xfrm>
            <a:off x="4366362" y="4986147"/>
            <a:ext cx="42328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rgbClr val="FFFF99"/>
                </a:solidFill>
              </a:rPr>
              <a:t>SISTEMAS HETEROGÉNEOS (2 o más fases)</a:t>
            </a:r>
          </a:p>
          <a:p>
            <a:r>
              <a:rPr lang="es-AR" sz="1400" b="1" dirty="0">
                <a:solidFill>
                  <a:schemeClr val="bg1"/>
                </a:solidFill>
              </a:rPr>
              <a:t>Las propiedades no son constantes en todos los puntos del sistema.</a:t>
            </a:r>
          </a:p>
          <a:p>
            <a:r>
              <a:rPr lang="es-AR" sz="1400" b="1" dirty="0">
                <a:solidFill>
                  <a:schemeClr val="bg1"/>
                </a:solidFill>
              </a:rPr>
              <a:t>Pueden distinguirse al menos dos componentes.</a:t>
            </a:r>
          </a:p>
          <a:p>
            <a:r>
              <a:rPr lang="es-AR" b="1" dirty="0">
                <a:solidFill>
                  <a:srgbClr val="FF0066"/>
                </a:solidFill>
              </a:rPr>
              <a:t>DISPERSIONES</a:t>
            </a:r>
            <a:endParaRPr lang="es-AR" sz="1400" b="1" dirty="0">
              <a:solidFill>
                <a:schemeClr val="bg1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803F9F4-C91B-4006-8E1E-CDF617B2F914}"/>
              </a:ext>
            </a:extLst>
          </p:cNvPr>
          <p:cNvSpPr/>
          <p:nvPr/>
        </p:nvSpPr>
        <p:spPr>
          <a:xfrm>
            <a:off x="886636" y="4399187"/>
            <a:ext cx="27801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600" dirty="0">
                <a:solidFill>
                  <a:schemeClr val="bg1"/>
                </a:solidFill>
                <a:ea typeface="Cambria" panose="02040503050406030204" pitchFamily="18" charset="0"/>
              </a:rPr>
              <a:t>Son las que no dependen de la cantidad de materia. </a:t>
            </a:r>
            <a:endParaRPr lang="es-AR" sz="1600" dirty="0">
              <a:solidFill>
                <a:schemeClr val="bg1"/>
              </a:solidFill>
            </a:endParaRPr>
          </a:p>
        </p:txBody>
      </p:sp>
      <p:sp>
        <p:nvSpPr>
          <p:cNvPr id="5" name="Abrir llave 4">
            <a:extLst>
              <a:ext uri="{FF2B5EF4-FFF2-40B4-BE49-F238E27FC236}">
                <a16:creationId xmlns:a16="http://schemas.microsoft.com/office/drawing/2014/main" id="{730C2F7A-AB68-47F8-A76A-8625357DDC46}"/>
              </a:ext>
            </a:extLst>
          </p:cNvPr>
          <p:cNvSpPr/>
          <p:nvPr/>
        </p:nvSpPr>
        <p:spPr>
          <a:xfrm>
            <a:off x="3860764" y="3528345"/>
            <a:ext cx="434146" cy="2594391"/>
          </a:xfrm>
          <a:prstGeom prst="leftBrace">
            <a:avLst>
              <a:gd name="adj1" fmla="val 8333"/>
              <a:gd name="adj2" fmla="val 49856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Oval 8">
            <a:extLst>
              <a:ext uri="{FF2B5EF4-FFF2-40B4-BE49-F238E27FC236}">
                <a16:creationId xmlns:a16="http://schemas.microsoft.com/office/drawing/2014/main" id="{014644FF-2C6F-4A9B-A51C-2C4D203EBCF3}"/>
              </a:ext>
            </a:extLst>
          </p:cNvPr>
          <p:cNvSpPr/>
          <p:nvPr/>
        </p:nvSpPr>
        <p:spPr>
          <a:xfrm>
            <a:off x="7993888" y="3913066"/>
            <a:ext cx="792839" cy="52322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Oval 8">
            <a:extLst>
              <a:ext uri="{FF2B5EF4-FFF2-40B4-BE49-F238E27FC236}">
                <a16:creationId xmlns:a16="http://schemas.microsoft.com/office/drawing/2014/main" id="{AFE3FBE7-4417-4EE9-8640-45C75ACAAB70}"/>
              </a:ext>
            </a:extLst>
          </p:cNvPr>
          <p:cNvSpPr/>
          <p:nvPr/>
        </p:nvSpPr>
        <p:spPr>
          <a:xfrm>
            <a:off x="7993888" y="5840886"/>
            <a:ext cx="792839" cy="52322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3CAC0C1F-84B1-4905-AA32-09918C6A8F03}"/>
              </a:ext>
            </a:extLst>
          </p:cNvPr>
          <p:cNvSpPr/>
          <p:nvPr/>
        </p:nvSpPr>
        <p:spPr>
          <a:xfrm>
            <a:off x="8315661" y="6120883"/>
            <a:ext cx="193856" cy="1993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3E6B17A3-D5B3-4C73-A698-C5080492DC58}"/>
              </a:ext>
            </a:extLst>
          </p:cNvPr>
          <p:cNvSpPr/>
          <p:nvPr/>
        </p:nvSpPr>
        <p:spPr>
          <a:xfrm>
            <a:off x="8113501" y="5974695"/>
            <a:ext cx="193856" cy="1993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1D0BC8EB-44D4-4BD8-99EA-CC897877AA48}"/>
              </a:ext>
            </a:extLst>
          </p:cNvPr>
          <p:cNvSpPr/>
          <p:nvPr/>
        </p:nvSpPr>
        <p:spPr>
          <a:xfrm>
            <a:off x="8486726" y="5928045"/>
            <a:ext cx="193856" cy="1993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79981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4CC25F5A-DAAD-424C-90D8-6B69D5532483}"/>
              </a:ext>
            </a:extLst>
          </p:cNvPr>
          <p:cNvSpPr/>
          <p:nvPr/>
        </p:nvSpPr>
        <p:spPr>
          <a:xfrm>
            <a:off x="2875461" y="5484340"/>
            <a:ext cx="12644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b="1" dirty="0">
                <a:solidFill>
                  <a:schemeClr val="bg1"/>
                </a:solidFill>
              </a:rPr>
              <a:t>Vinagre</a:t>
            </a:r>
          </a:p>
        </p:txBody>
      </p:sp>
      <p:pic>
        <p:nvPicPr>
          <p:cNvPr id="4" name="Picture 2" descr="http://doublefinger.files.wordpress.com/2007/07/evian_water.gif">
            <a:extLst>
              <a:ext uri="{FF2B5EF4-FFF2-40B4-BE49-F238E27FC236}">
                <a16:creationId xmlns:a16="http://schemas.microsoft.com/office/drawing/2014/main" id="{45FBB2B0-1784-41D6-90E9-F2B1EED0E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65389"/>
            <a:ext cx="2016795" cy="201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t0.gstatic.com/images?q=tbn:ANd9GcRL0JLbKpJXzrsc5n9xnnGGRbVUzpLUFrjis_soMEYshSfVems36w">
            <a:extLst>
              <a:ext uri="{FF2B5EF4-FFF2-40B4-BE49-F238E27FC236}">
                <a16:creationId xmlns:a16="http://schemas.microsoft.com/office/drawing/2014/main" id="{47D83826-1AAB-488C-889C-1EE692CC7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547" y="1018512"/>
            <a:ext cx="1224136" cy="184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t0.gstatic.com/images?q=tbn:ANd9GcR00J_wM8mdJvm3Wu7QxDNJ9sjY_x2XSauG3p6maNl5KSQf_2mqEQ">
            <a:extLst>
              <a:ext uri="{FF2B5EF4-FFF2-40B4-BE49-F238E27FC236}">
                <a16:creationId xmlns:a16="http://schemas.microsoft.com/office/drawing/2014/main" id="{BA72AE51-6301-4DFC-81C0-756508CC7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198" y="1379930"/>
            <a:ext cx="1743567" cy="125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t0.gstatic.com/images?q=tbn:ANd9GcTvPj-kYdfhccVDJzHfX6DmgRp-7Os4WHYr4NAQJkjkCXVb1pudoA">
            <a:extLst>
              <a:ext uri="{FF2B5EF4-FFF2-40B4-BE49-F238E27FC236}">
                <a16:creationId xmlns:a16="http://schemas.microsoft.com/office/drawing/2014/main" id="{7F53D4D6-16BB-45AC-AD21-4F1322466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432" y="1201362"/>
            <a:ext cx="1224136" cy="162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http://webosfritos.es/wp-content/uploads/2011/03/Cuchillo-de-titanio_F.jpg">
            <a:extLst>
              <a:ext uri="{FF2B5EF4-FFF2-40B4-BE49-F238E27FC236}">
                <a16:creationId xmlns:a16="http://schemas.microsoft.com/office/drawing/2014/main" id="{DA5E4E44-FB3C-4ABB-9F7F-EBED41D2A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9547">
            <a:off x="4397228" y="4058383"/>
            <a:ext cx="1737887" cy="115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4DBD8FE9-D868-47AA-A562-B84F049E8623}"/>
              </a:ext>
            </a:extLst>
          </p:cNvPr>
          <p:cNvSpPr/>
          <p:nvPr/>
        </p:nvSpPr>
        <p:spPr>
          <a:xfrm>
            <a:off x="330019" y="2830994"/>
            <a:ext cx="15976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000" b="1" dirty="0">
                <a:solidFill>
                  <a:schemeClr val="bg1"/>
                </a:solidFill>
              </a:rPr>
              <a:t>Agua mineral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4DEE6CEE-4606-4661-8B2E-2FCC476271EF}"/>
              </a:ext>
            </a:extLst>
          </p:cNvPr>
          <p:cNvSpPr/>
          <p:nvPr/>
        </p:nvSpPr>
        <p:spPr>
          <a:xfrm>
            <a:off x="2541791" y="2820044"/>
            <a:ext cx="4956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000" b="1" dirty="0">
                <a:solidFill>
                  <a:schemeClr val="bg1"/>
                </a:solidFill>
              </a:rPr>
              <a:t>Sal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FF2BB978-3D4C-4318-9E6D-59D4A81C5722}"/>
              </a:ext>
            </a:extLst>
          </p:cNvPr>
          <p:cNvSpPr/>
          <p:nvPr/>
        </p:nvSpPr>
        <p:spPr>
          <a:xfrm>
            <a:off x="4026710" y="2820044"/>
            <a:ext cx="9045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000" b="1" dirty="0">
                <a:solidFill>
                  <a:schemeClr val="bg1"/>
                </a:solidFill>
              </a:rPr>
              <a:t>Azúcar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A29EF0B9-77CE-4C07-80EC-34B161B858A1}"/>
              </a:ext>
            </a:extLst>
          </p:cNvPr>
          <p:cNvSpPr/>
          <p:nvPr/>
        </p:nvSpPr>
        <p:spPr>
          <a:xfrm>
            <a:off x="5789334" y="2820044"/>
            <a:ext cx="7986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000" b="1" dirty="0">
                <a:solidFill>
                  <a:schemeClr val="bg1"/>
                </a:solidFill>
              </a:rPr>
              <a:t>Leche</a:t>
            </a: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F9F4FFC2-9C9B-44FB-A106-5D20273A8272}"/>
              </a:ext>
            </a:extLst>
          </p:cNvPr>
          <p:cNvSpPr/>
          <p:nvPr/>
        </p:nvSpPr>
        <p:spPr>
          <a:xfrm>
            <a:off x="390847" y="5516681"/>
            <a:ext cx="20920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000" b="1" dirty="0">
                <a:solidFill>
                  <a:schemeClr val="bg1"/>
                </a:solidFill>
              </a:rPr>
              <a:t>Papel de aluminio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0D3FFC2F-333D-4D6E-8BC8-8ABDE784BE36}"/>
              </a:ext>
            </a:extLst>
          </p:cNvPr>
          <p:cNvSpPr/>
          <p:nvPr/>
        </p:nvSpPr>
        <p:spPr>
          <a:xfrm>
            <a:off x="4326835" y="5498026"/>
            <a:ext cx="20278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000" b="1" dirty="0">
                <a:solidFill>
                  <a:schemeClr val="bg1"/>
                </a:solidFill>
              </a:rPr>
              <a:t>Acero inoxidable </a:t>
            </a:r>
          </a:p>
        </p:txBody>
      </p:sp>
      <p:pic>
        <p:nvPicPr>
          <p:cNvPr id="16" name="Picture 22" descr="http://thehappyhousewife.com/home-management/files/2011/11/white_vinegar.jpg">
            <a:extLst>
              <a:ext uri="{FF2B5EF4-FFF2-40B4-BE49-F238E27FC236}">
                <a16:creationId xmlns:a16="http://schemas.microsoft.com/office/drawing/2014/main" id="{F3B20A50-0BC0-4F83-95D0-FF2763D68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174" y="3872242"/>
            <a:ext cx="1422537" cy="142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http://www.toxel.com/wp-content/uploads/2010/11/tfbust01.jpg">
            <a:extLst>
              <a:ext uri="{FF2B5EF4-FFF2-40B4-BE49-F238E27FC236}">
                <a16:creationId xmlns:a16="http://schemas.microsoft.com/office/drawing/2014/main" id="{5C26BB34-B340-46F9-BB83-F44368BDF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6929">
            <a:off x="454169" y="4183318"/>
            <a:ext cx="2152692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838C086E-FB1A-4D50-B4EE-D936E5652969}"/>
              </a:ext>
            </a:extLst>
          </p:cNvPr>
          <p:cNvSpPr txBox="1"/>
          <p:nvPr/>
        </p:nvSpPr>
        <p:spPr>
          <a:xfrm>
            <a:off x="2164192" y="3316784"/>
            <a:ext cx="1422537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b="1" dirty="0">
                <a:solidFill>
                  <a:schemeClr val="bg1"/>
                </a:solidFill>
                <a:latin typeface="Bradley Hand ITC" panose="03070402050302030203" pitchFamily="66" charset="0"/>
              </a:rPr>
              <a:t>Homogéneo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B2D326E-26EE-48E8-BD57-D7F6CA1935D5}"/>
              </a:ext>
            </a:extLst>
          </p:cNvPr>
          <p:cNvSpPr txBox="1"/>
          <p:nvPr/>
        </p:nvSpPr>
        <p:spPr>
          <a:xfrm>
            <a:off x="200256" y="136838"/>
            <a:ext cx="7077999" cy="64633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36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¿Sistema homogéneo o heterogéneo?</a:t>
            </a:r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E101476D-D947-42AB-9C10-48F0CF0FD2CA}"/>
              </a:ext>
            </a:extLst>
          </p:cNvPr>
          <p:cNvSpPr/>
          <p:nvPr/>
        </p:nvSpPr>
        <p:spPr>
          <a:xfrm>
            <a:off x="7365939" y="5498026"/>
            <a:ext cx="6210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000" b="1" dirty="0">
                <a:solidFill>
                  <a:schemeClr val="bg1"/>
                </a:solidFill>
              </a:rPr>
              <a:t>Aire</a:t>
            </a:r>
          </a:p>
        </p:txBody>
      </p:sp>
      <p:pic>
        <p:nvPicPr>
          <p:cNvPr id="26" name="Picture 2" descr="Pin de Globo Amarillo | Club Penguin Wiki | Fandom">
            <a:extLst>
              <a:ext uri="{FF2B5EF4-FFF2-40B4-BE49-F238E27FC236}">
                <a16:creationId xmlns:a16="http://schemas.microsoft.com/office/drawing/2014/main" id="{24C5B375-B24F-46ED-BDAE-7F487E418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327" y="3953164"/>
            <a:ext cx="1294316" cy="135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8">
            <a:extLst>
              <a:ext uri="{FF2B5EF4-FFF2-40B4-BE49-F238E27FC236}">
                <a16:creationId xmlns:a16="http://schemas.microsoft.com/office/drawing/2014/main" id="{E2334A3C-AF43-42C0-9C74-DF2A2BC34BEE}"/>
              </a:ext>
            </a:extLst>
          </p:cNvPr>
          <p:cNvSpPr/>
          <p:nvPr/>
        </p:nvSpPr>
        <p:spPr>
          <a:xfrm>
            <a:off x="7014471" y="2820044"/>
            <a:ext cx="17543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000" b="1" dirty="0">
                <a:solidFill>
                  <a:schemeClr val="bg1"/>
                </a:solidFill>
              </a:rPr>
              <a:t>Agua con hielo</a:t>
            </a:r>
          </a:p>
        </p:txBody>
      </p:sp>
      <p:pic>
        <p:nvPicPr>
          <p:cNvPr id="31" name="Picture 2" descr="Que tipo de hielo necesitas? |">
            <a:extLst>
              <a:ext uri="{FF2B5EF4-FFF2-40B4-BE49-F238E27FC236}">
                <a16:creationId xmlns:a16="http://schemas.microsoft.com/office/drawing/2014/main" id="{40EA276D-DCAD-4B3B-818B-01E39677E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661" y="1468541"/>
            <a:ext cx="929946" cy="125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0BB4ADC5-6EA7-43CF-860C-9B4FD78D0041}"/>
              </a:ext>
            </a:extLst>
          </p:cNvPr>
          <p:cNvSpPr txBox="1"/>
          <p:nvPr/>
        </p:nvSpPr>
        <p:spPr>
          <a:xfrm>
            <a:off x="3935353" y="3303802"/>
            <a:ext cx="1422537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b="1" dirty="0">
                <a:solidFill>
                  <a:schemeClr val="bg1"/>
                </a:solidFill>
                <a:latin typeface="Bradley Hand ITC" panose="03070402050302030203" pitchFamily="66" charset="0"/>
              </a:rPr>
              <a:t>Homogéneo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5455EDBA-5AAA-4096-B89A-184F469DE0C1}"/>
              </a:ext>
            </a:extLst>
          </p:cNvPr>
          <p:cNvSpPr txBox="1"/>
          <p:nvPr/>
        </p:nvSpPr>
        <p:spPr>
          <a:xfrm>
            <a:off x="377259" y="3316784"/>
            <a:ext cx="1422537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b="1" dirty="0">
                <a:solidFill>
                  <a:schemeClr val="bg1"/>
                </a:solidFill>
                <a:latin typeface="Bradley Hand ITC" panose="03070402050302030203" pitchFamily="66" charset="0"/>
              </a:rPr>
              <a:t>Homogéneo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18C25964-7D21-436D-A92F-2A37FB8BCB32}"/>
              </a:ext>
            </a:extLst>
          </p:cNvPr>
          <p:cNvSpPr txBox="1"/>
          <p:nvPr/>
        </p:nvSpPr>
        <p:spPr>
          <a:xfrm>
            <a:off x="741655" y="6022429"/>
            <a:ext cx="1422537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b="1" dirty="0">
                <a:solidFill>
                  <a:schemeClr val="bg1"/>
                </a:solidFill>
                <a:latin typeface="Bradley Hand ITC" panose="03070402050302030203" pitchFamily="66" charset="0"/>
              </a:rPr>
              <a:t>Homogéneo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F04049B6-226C-455E-8987-B430948C2BC7}"/>
              </a:ext>
            </a:extLst>
          </p:cNvPr>
          <p:cNvSpPr txBox="1"/>
          <p:nvPr/>
        </p:nvSpPr>
        <p:spPr>
          <a:xfrm>
            <a:off x="2644070" y="6009101"/>
            <a:ext cx="1422537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b="1" dirty="0">
                <a:solidFill>
                  <a:schemeClr val="bg1"/>
                </a:solidFill>
                <a:latin typeface="Bradley Hand ITC" panose="03070402050302030203" pitchFamily="66" charset="0"/>
              </a:rPr>
              <a:t>Homogéneo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5769866C-080E-4F3E-AA31-E456ABB5B76C}"/>
              </a:ext>
            </a:extLst>
          </p:cNvPr>
          <p:cNvSpPr txBox="1"/>
          <p:nvPr/>
        </p:nvSpPr>
        <p:spPr>
          <a:xfrm>
            <a:off x="4572000" y="6022429"/>
            <a:ext cx="1422537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b="1" dirty="0">
                <a:solidFill>
                  <a:schemeClr val="bg1"/>
                </a:solidFill>
                <a:latin typeface="Bradley Hand ITC" panose="03070402050302030203" pitchFamily="66" charset="0"/>
              </a:rPr>
              <a:t>Homogéneo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CA2C0C1-A534-4C52-BC74-175393AA38C1}"/>
              </a:ext>
            </a:extLst>
          </p:cNvPr>
          <p:cNvSpPr txBox="1"/>
          <p:nvPr/>
        </p:nvSpPr>
        <p:spPr>
          <a:xfrm>
            <a:off x="6919216" y="6009101"/>
            <a:ext cx="1422537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b="1" dirty="0">
                <a:solidFill>
                  <a:schemeClr val="bg1"/>
                </a:solidFill>
                <a:latin typeface="Bradley Hand ITC" panose="03070402050302030203" pitchFamily="66" charset="0"/>
              </a:rPr>
              <a:t>Homogéneo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FCA1AB1C-A21B-4C53-95AB-02B86B1D580D}"/>
              </a:ext>
            </a:extLst>
          </p:cNvPr>
          <p:cNvSpPr txBox="1"/>
          <p:nvPr/>
        </p:nvSpPr>
        <p:spPr>
          <a:xfrm>
            <a:off x="5591934" y="3310338"/>
            <a:ext cx="1422537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b="1" dirty="0">
                <a:solidFill>
                  <a:schemeClr val="bg1"/>
                </a:solidFill>
                <a:latin typeface="Bradley Hand ITC" panose="03070402050302030203" pitchFamily="66" charset="0"/>
              </a:rPr>
              <a:t>Heterogéneo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7CA3BCE2-BE07-4718-9CB6-0747A16F1F4C}"/>
              </a:ext>
            </a:extLst>
          </p:cNvPr>
          <p:cNvSpPr txBox="1"/>
          <p:nvPr/>
        </p:nvSpPr>
        <p:spPr>
          <a:xfrm>
            <a:off x="7180365" y="3298580"/>
            <a:ext cx="1422537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b="1" dirty="0">
                <a:solidFill>
                  <a:schemeClr val="bg1"/>
                </a:solidFill>
                <a:latin typeface="Bradley Hand ITC" panose="03070402050302030203" pitchFamily="66" charset="0"/>
              </a:rPr>
              <a:t>Heterogéneo</a:t>
            </a:r>
          </a:p>
        </p:txBody>
      </p:sp>
    </p:spTree>
    <p:extLst>
      <p:ext uri="{BB962C8B-B14F-4D97-AF65-F5344CB8AC3E}">
        <p14:creationId xmlns:p14="http://schemas.microsoft.com/office/powerpoint/2010/main" val="2397332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1AF4A42-3827-4CCA-B970-0348BAE458D1}"/>
              </a:ext>
            </a:extLst>
          </p:cNvPr>
          <p:cNvSpPr txBox="1"/>
          <p:nvPr/>
        </p:nvSpPr>
        <p:spPr>
          <a:xfrm>
            <a:off x="200256" y="136838"/>
            <a:ext cx="3595889" cy="64633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36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¿Cuál es el límite?</a:t>
            </a:r>
          </a:p>
        </p:txBody>
      </p:sp>
      <p:grpSp>
        <p:nvGrpSpPr>
          <p:cNvPr id="3" name="Group 26661">
            <a:extLst>
              <a:ext uri="{FF2B5EF4-FFF2-40B4-BE49-F238E27FC236}">
                <a16:creationId xmlns:a16="http://schemas.microsoft.com/office/drawing/2014/main" id="{9E20C6E4-9E87-428C-BB6D-C8DBA4977975}"/>
              </a:ext>
            </a:extLst>
          </p:cNvPr>
          <p:cNvGrpSpPr/>
          <p:nvPr/>
        </p:nvGrpSpPr>
        <p:grpSpPr>
          <a:xfrm>
            <a:off x="720594" y="1318176"/>
            <a:ext cx="7771441" cy="3706111"/>
            <a:chOff x="720594" y="1318176"/>
            <a:chExt cx="7771441" cy="3706111"/>
          </a:xfrm>
        </p:grpSpPr>
        <p:grpSp>
          <p:nvGrpSpPr>
            <p:cNvPr id="4" name="Group 26660">
              <a:extLst>
                <a:ext uri="{FF2B5EF4-FFF2-40B4-BE49-F238E27FC236}">
                  <a16:creationId xmlns:a16="http://schemas.microsoft.com/office/drawing/2014/main" id="{5949434C-E825-47CD-B187-0ABDB74C347C}"/>
                </a:ext>
              </a:extLst>
            </p:cNvPr>
            <p:cNvGrpSpPr/>
            <p:nvPr/>
          </p:nvGrpSpPr>
          <p:grpSpPr>
            <a:xfrm>
              <a:off x="720594" y="1318176"/>
              <a:ext cx="7771441" cy="3673441"/>
              <a:chOff x="720594" y="1318176"/>
              <a:chExt cx="7771441" cy="3673441"/>
            </a:xfrm>
          </p:grpSpPr>
          <p:pic>
            <p:nvPicPr>
              <p:cNvPr id="7" name="Picture 22" descr="http://burgerking.s3-website-us-east-1.amazonaws.com/sites/default/files/1367342858_jugo-de-naranja.png">
                <a:extLst>
                  <a:ext uri="{FF2B5EF4-FFF2-40B4-BE49-F238E27FC236}">
                    <a16:creationId xmlns:a16="http://schemas.microsoft.com/office/drawing/2014/main" id="{FBF9B8BA-889E-434E-8167-8D45CE8FFB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6553" y="1530703"/>
                <a:ext cx="1064266" cy="9555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8" name="Group 26659">
                <a:extLst>
                  <a:ext uri="{FF2B5EF4-FFF2-40B4-BE49-F238E27FC236}">
                    <a16:creationId xmlns:a16="http://schemas.microsoft.com/office/drawing/2014/main" id="{E1006228-80E4-45FB-90B9-EE1E2AD9803E}"/>
                  </a:ext>
                </a:extLst>
              </p:cNvPr>
              <p:cNvGrpSpPr/>
              <p:nvPr/>
            </p:nvGrpSpPr>
            <p:grpSpPr>
              <a:xfrm>
                <a:off x="720594" y="1318176"/>
                <a:ext cx="7771441" cy="3673441"/>
                <a:chOff x="683568" y="2315035"/>
                <a:chExt cx="7771441" cy="3673441"/>
              </a:xfrm>
            </p:grpSpPr>
            <p:grpSp>
              <p:nvGrpSpPr>
                <p:cNvPr id="13" name="Group 18">
                  <a:extLst>
                    <a:ext uri="{FF2B5EF4-FFF2-40B4-BE49-F238E27FC236}">
                      <a16:creationId xmlns:a16="http://schemas.microsoft.com/office/drawing/2014/main" id="{F4D8F267-62AE-49AC-B32F-9B19604F3DAE}"/>
                    </a:ext>
                  </a:extLst>
                </p:cNvPr>
                <p:cNvGrpSpPr/>
                <p:nvPr/>
              </p:nvGrpSpPr>
              <p:grpSpPr>
                <a:xfrm>
                  <a:off x="683568" y="2315035"/>
                  <a:ext cx="7771441" cy="3183259"/>
                  <a:chOff x="683568" y="1570323"/>
                  <a:chExt cx="7771441" cy="3183259"/>
                </a:xfrm>
              </p:grpSpPr>
              <p:cxnSp>
                <p:nvCxnSpPr>
                  <p:cNvPr id="15" name="Straight Connector 3">
                    <a:extLst>
                      <a:ext uri="{FF2B5EF4-FFF2-40B4-BE49-F238E27FC236}">
                        <a16:creationId xmlns:a16="http://schemas.microsoft.com/office/drawing/2014/main" id="{DE18EED9-D4DE-404A-A03E-868C846ED8D7}"/>
                      </a:ext>
                    </a:extLst>
                  </p:cNvPr>
                  <p:cNvCxnSpPr/>
                  <p:nvPr/>
                </p:nvCxnSpPr>
                <p:spPr>
                  <a:xfrm>
                    <a:off x="683568" y="3933056"/>
                    <a:ext cx="7704856" cy="0"/>
                  </a:xfrm>
                  <a:prstGeom prst="line">
                    <a:avLst/>
                  </a:prstGeom>
                  <a:ln w="38100">
                    <a:solidFill>
                      <a:srgbClr val="FF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" name="TextBox 7">
                    <a:extLst>
                      <a:ext uri="{FF2B5EF4-FFF2-40B4-BE49-F238E27FC236}">
                        <a16:creationId xmlns:a16="http://schemas.microsoft.com/office/drawing/2014/main" id="{73A06A49-B4A9-42F5-8D23-B14083A69D09}"/>
                      </a:ext>
                    </a:extLst>
                  </p:cNvPr>
                  <p:cNvSpPr txBox="1"/>
                  <p:nvPr/>
                </p:nvSpPr>
                <p:spPr>
                  <a:xfrm>
                    <a:off x="3712107" y="4230362"/>
                    <a:ext cx="1588897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AR" sz="2800" b="1" dirty="0">
                        <a:solidFill>
                          <a:srgbClr val="FFFFCC"/>
                        </a:solidFill>
                        <a:ea typeface="Arial"/>
                        <a:cs typeface="Arial"/>
                      </a:rPr>
                      <a:t>0,001 </a:t>
                    </a:r>
                    <a:r>
                      <a:rPr lang="es-AR" sz="2800" b="1" dirty="0">
                        <a:solidFill>
                          <a:srgbClr val="FFFFCC"/>
                        </a:solidFill>
                        <a:latin typeface="Symbol"/>
                        <a:ea typeface="Arial"/>
                        <a:cs typeface="Arial"/>
                      </a:rPr>
                      <a:t>m</a:t>
                    </a:r>
                    <a:r>
                      <a:rPr lang="es-AR" sz="2800" b="1" dirty="0">
                        <a:solidFill>
                          <a:srgbClr val="FFFFCC"/>
                        </a:solidFill>
                        <a:ea typeface="Arial"/>
                        <a:cs typeface="Arial"/>
                      </a:rPr>
                      <a:t>m</a:t>
                    </a:r>
                    <a:endParaRPr lang="es-AR" sz="2800" b="1" dirty="0">
                      <a:solidFill>
                        <a:srgbClr val="FFFFCC"/>
                      </a:solidFill>
                    </a:endParaRPr>
                  </a:p>
                </p:txBody>
              </p:sp>
              <p:grpSp>
                <p:nvGrpSpPr>
                  <p:cNvPr id="21" name="Group 17">
                    <a:extLst>
                      <a:ext uri="{FF2B5EF4-FFF2-40B4-BE49-F238E27FC236}">
                        <a16:creationId xmlns:a16="http://schemas.microsoft.com/office/drawing/2014/main" id="{FB518649-9A23-4BC4-BB39-ED6580C8E912}"/>
                      </a:ext>
                    </a:extLst>
                  </p:cNvPr>
                  <p:cNvGrpSpPr/>
                  <p:nvPr/>
                </p:nvGrpSpPr>
                <p:grpSpPr>
                  <a:xfrm>
                    <a:off x="4713943" y="1570323"/>
                    <a:ext cx="3741066" cy="1966780"/>
                    <a:chOff x="4713943" y="1570323"/>
                    <a:chExt cx="3741066" cy="1966780"/>
                  </a:xfrm>
                </p:grpSpPr>
                <p:pic>
                  <p:nvPicPr>
                    <p:cNvPr id="24" name="Picture 4" descr="http://csironewsblog.files.wordpress.com/2013/10/breast-milk-colloid.jpg">
                      <a:extLst>
                        <a:ext uri="{FF2B5EF4-FFF2-40B4-BE49-F238E27FC236}">
                          <a16:creationId xmlns:a16="http://schemas.microsoft.com/office/drawing/2014/main" id="{FCA29526-4C92-4918-9ACB-E21CE3D8CC2A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713943" y="1570323"/>
                      <a:ext cx="1329028" cy="1041686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25" name="Picture 6" descr="Clever comestibles">
                      <a:extLst>
                        <a:ext uri="{FF2B5EF4-FFF2-40B4-BE49-F238E27FC236}">
                          <a16:creationId xmlns:a16="http://schemas.microsoft.com/office/drawing/2014/main" id="{BD205E75-3A3D-4582-B84C-A75762E39ED8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454953" y="2289142"/>
                      <a:ext cx="1190625" cy="1123951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26" name="Picture 16" descr="http://elindependiente.bligoo.com/media/users/18/903630/images/public/189359/granito.jpg?v=1329148738683">
                      <a:extLst>
                        <a:ext uri="{FF2B5EF4-FFF2-40B4-BE49-F238E27FC236}">
                          <a16:creationId xmlns:a16="http://schemas.microsoft.com/office/drawing/2014/main" id="{A7FBE7FE-B6D2-4FA6-A45E-B2BB1BC6F3E5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6">
                              <a14:imgEffect>
                                <a14:backgroundRemoval t="0" b="100000" l="0" r="10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457742" y="2539836"/>
                      <a:ext cx="997267" cy="997267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</p:grpSp>
            <p:sp>
              <p:nvSpPr>
                <p:cNvPr id="11" name="TextBox 35">
                  <a:extLst>
                    <a:ext uri="{FF2B5EF4-FFF2-40B4-BE49-F238E27FC236}">
                      <a16:creationId xmlns:a16="http://schemas.microsoft.com/office/drawing/2014/main" id="{E8118B4B-9703-4765-ABB9-F23731E7DB7A}"/>
                    </a:ext>
                  </a:extLst>
                </p:cNvPr>
                <p:cNvSpPr txBox="1"/>
                <p:nvPr/>
              </p:nvSpPr>
              <p:spPr>
                <a:xfrm>
                  <a:off x="812900" y="5157479"/>
                  <a:ext cx="314035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AR" sz="2400" b="1" dirty="0">
                      <a:solidFill>
                        <a:srgbClr val="7030A0"/>
                      </a:solidFill>
                    </a:rPr>
                    <a:t>SOLUCIONES</a:t>
                  </a:r>
                </a:p>
                <a:p>
                  <a:pPr algn="ctr"/>
                  <a:r>
                    <a:rPr lang="es-AR" sz="2400" b="1" dirty="0">
                      <a:solidFill>
                        <a:schemeClr val="bg1"/>
                      </a:solidFill>
                    </a:rPr>
                    <a:t>Sistemas homogéneos</a:t>
                  </a:r>
                  <a:endParaRPr lang="es-AR" sz="1600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12" name="Picture 32" descr="http://www.aces.edu/natural-resources/water-resources/images/Water-Img2.PNG">
                  <a:extLst>
                    <a:ext uri="{FF2B5EF4-FFF2-40B4-BE49-F238E27FC236}">
                      <a16:creationId xmlns:a16="http://schemas.microsoft.com/office/drawing/2014/main" id="{D8134047-0ECA-43DF-BD39-70D1B675C09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82973" y="2393950"/>
                  <a:ext cx="892682" cy="89268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5" name="TextBox 53">
              <a:extLst>
                <a:ext uri="{FF2B5EF4-FFF2-40B4-BE49-F238E27FC236}">
                  <a16:creationId xmlns:a16="http://schemas.microsoft.com/office/drawing/2014/main" id="{04B9AF9D-C97A-4E32-909F-804C73DB7925}"/>
                </a:ext>
              </a:extLst>
            </p:cNvPr>
            <p:cNvSpPr txBox="1"/>
            <p:nvPr/>
          </p:nvSpPr>
          <p:spPr>
            <a:xfrm>
              <a:off x="5247644" y="4193290"/>
              <a:ext cx="31778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>
                  <a:solidFill>
                    <a:srgbClr val="00B050"/>
                  </a:solidFill>
                </a:rPr>
                <a:t>DISPERSIONES</a:t>
              </a:r>
            </a:p>
            <a:p>
              <a:pPr algn="ctr"/>
              <a:r>
                <a:rPr lang="es-AR" sz="2400" b="1" dirty="0">
                  <a:solidFill>
                    <a:schemeClr val="bg1"/>
                  </a:solidFill>
                </a:rPr>
                <a:t>Sistemas Heterogéneos</a:t>
              </a:r>
            </a:p>
          </p:txBody>
        </p:sp>
      </p:grp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B8AAAC24-069B-471B-8B75-B29E0CF8EC93}"/>
              </a:ext>
            </a:extLst>
          </p:cNvPr>
          <p:cNvCxnSpPr>
            <a:cxnSpLocks/>
          </p:cNvCxnSpPr>
          <p:nvPr/>
        </p:nvCxnSpPr>
        <p:spPr>
          <a:xfrm>
            <a:off x="4543581" y="3480558"/>
            <a:ext cx="0" cy="389370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2" descr="http://thehappyhousewife.com/home-management/files/2011/11/white_vinegar.jpg">
            <a:extLst>
              <a:ext uri="{FF2B5EF4-FFF2-40B4-BE49-F238E27FC236}">
                <a16:creationId xmlns:a16="http://schemas.microsoft.com/office/drawing/2014/main" id="{98283C65-0C6F-49FA-A01E-56AD3C363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90" y="1463878"/>
            <a:ext cx="1422537" cy="142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http://t0.gstatic.com/images?q=tbn:ANd9GcTvPj-kYdfhccVDJzHfX6DmgRp-7Os4WHYr4NAQJkjkCXVb1pudoA">
            <a:extLst>
              <a:ext uri="{FF2B5EF4-FFF2-40B4-BE49-F238E27FC236}">
                <a16:creationId xmlns:a16="http://schemas.microsoft.com/office/drawing/2014/main" id="{51345F03-204B-4346-AD87-CF3C55FEA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768" y="1047791"/>
            <a:ext cx="863132" cy="114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doublefinger.files.wordpress.com/2007/07/evian_water.gif">
            <a:extLst>
              <a:ext uri="{FF2B5EF4-FFF2-40B4-BE49-F238E27FC236}">
                <a16:creationId xmlns:a16="http://schemas.microsoft.com/office/drawing/2014/main" id="{F0690344-7916-4D4B-86D7-D3A2AF151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601" y="2125128"/>
            <a:ext cx="1315541" cy="131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6" descr="http://webosfritos.es/wp-content/uploads/2011/03/Cuchillo-de-titanio_F.jpg">
            <a:extLst>
              <a:ext uri="{FF2B5EF4-FFF2-40B4-BE49-F238E27FC236}">
                <a16:creationId xmlns:a16="http://schemas.microsoft.com/office/drawing/2014/main" id="{1EF1FE3F-D86E-426A-99A8-6D11E749B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9547">
            <a:off x="2896112" y="2438144"/>
            <a:ext cx="1241651" cy="82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Microscopio óptico aumento plano - Descargar PNG/SVG transparente">
            <a:extLst>
              <a:ext uri="{FF2B5EF4-FFF2-40B4-BE49-F238E27FC236}">
                <a16:creationId xmlns:a16="http://schemas.microsoft.com/office/drawing/2014/main" id="{5D2F577C-6BF9-47FC-8BDA-4A763D5DA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386" y="4575823"/>
            <a:ext cx="2069168" cy="206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573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1" y="927849"/>
            <a:ext cx="439248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dirty="0">
                <a:solidFill>
                  <a:schemeClr val="bg1"/>
                </a:solidFill>
              </a:rPr>
              <a:t>Un </a:t>
            </a:r>
            <a:r>
              <a:rPr lang="es-AR" sz="2000" dirty="0">
                <a:solidFill>
                  <a:srgbClr val="FF0066"/>
                </a:solidFill>
              </a:rPr>
              <a:t>sistema material </a:t>
            </a:r>
            <a:r>
              <a:rPr lang="es-AR" sz="2000" dirty="0">
                <a:solidFill>
                  <a:schemeClr val="bg1"/>
                </a:solidFill>
              </a:rPr>
              <a:t>es una porción limitada de materia del universo que se aísla para su estudio. A todo lo que forma parte del universo y no de nuestro sistema lo llamamos </a:t>
            </a:r>
            <a:r>
              <a:rPr lang="es-AR" sz="2000" dirty="0">
                <a:solidFill>
                  <a:srgbClr val="FF0066"/>
                </a:solidFill>
              </a:rPr>
              <a:t>medio</a:t>
            </a:r>
            <a:r>
              <a:rPr lang="es-AR" sz="2000" dirty="0">
                <a:solidFill>
                  <a:schemeClr val="bg1"/>
                </a:solidFill>
              </a:rPr>
              <a:t>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042311" y="219963"/>
            <a:ext cx="3744416" cy="2259213"/>
            <a:chOff x="2356453" y="2105891"/>
            <a:chExt cx="4375787" cy="2259213"/>
          </a:xfrm>
        </p:grpSpPr>
        <p:sp>
          <p:nvSpPr>
            <p:cNvPr id="8" name="Rectangle 7"/>
            <p:cNvSpPr/>
            <p:nvPr/>
          </p:nvSpPr>
          <p:spPr>
            <a:xfrm>
              <a:off x="2356453" y="2105891"/>
              <a:ext cx="4375787" cy="225921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10177" y="2140734"/>
              <a:ext cx="14465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AR" sz="2800" b="1" dirty="0"/>
                <a:t>MEDIO</a:t>
              </a:r>
            </a:p>
          </p:txBody>
        </p:sp>
      </p:grpSp>
      <p:sp>
        <p:nvSpPr>
          <p:cNvPr id="9" name="Oval 8"/>
          <p:cNvSpPr/>
          <p:nvPr/>
        </p:nvSpPr>
        <p:spPr>
          <a:xfrm>
            <a:off x="6006067" y="411952"/>
            <a:ext cx="2448272" cy="190821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TextBox 14"/>
          <p:cNvSpPr txBox="1"/>
          <p:nvPr/>
        </p:nvSpPr>
        <p:spPr>
          <a:xfrm>
            <a:off x="6266446" y="1017114"/>
            <a:ext cx="1877758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AR" sz="3600" b="1" dirty="0"/>
              <a:t>SISTEMA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FFE217E-A251-4FE3-AB52-F3E58D2EE3B8}"/>
              </a:ext>
            </a:extLst>
          </p:cNvPr>
          <p:cNvSpPr txBox="1"/>
          <p:nvPr/>
        </p:nvSpPr>
        <p:spPr>
          <a:xfrm>
            <a:off x="200255" y="219963"/>
            <a:ext cx="4159309" cy="64633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r>
              <a:rPr lang="es-AR" sz="36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Sistemas materiales</a:t>
            </a:r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0D7A92B3-B77D-4F6C-B92A-482D7C3F9903}"/>
              </a:ext>
            </a:extLst>
          </p:cNvPr>
          <p:cNvSpPr/>
          <p:nvPr/>
        </p:nvSpPr>
        <p:spPr>
          <a:xfrm rot="2091940">
            <a:off x="2186010" y="5131549"/>
            <a:ext cx="350982" cy="314036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CC48B228-9C69-4B49-9122-3104E9ECE6CD}"/>
              </a:ext>
            </a:extLst>
          </p:cNvPr>
          <p:cNvSpPr txBox="1"/>
          <p:nvPr/>
        </p:nvSpPr>
        <p:spPr>
          <a:xfrm>
            <a:off x="2660016" y="5338050"/>
            <a:ext cx="278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>
                <a:solidFill>
                  <a:schemeClr val="bg1"/>
                </a:solidFill>
              </a:rPr>
              <a:t>PROPIEDADES INTENSIVAS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44415CFE-790A-4019-8B22-B79666ED6D08}"/>
              </a:ext>
            </a:extLst>
          </p:cNvPr>
          <p:cNvSpPr/>
          <p:nvPr/>
        </p:nvSpPr>
        <p:spPr>
          <a:xfrm rot="19605169">
            <a:off x="2216742" y="3799719"/>
            <a:ext cx="350982" cy="314036"/>
          </a:xfrm>
          <a:prstGeom prst="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9247245-4BE8-43C7-AD13-B09A61D97192}"/>
              </a:ext>
            </a:extLst>
          </p:cNvPr>
          <p:cNvSpPr txBox="1"/>
          <p:nvPr/>
        </p:nvSpPr>
        <p:spPr>
          <a:xfrm>
            <a:off x="2731354" y="3336324"/>
            <a:ext cx="2780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chemeClr val="bg1"/>
                </a:solidFill>
              </a:rPr>
              <a:t>INTERCAMBIO entre el medio y el sistema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5DBC1AEF-DDD9-405A-89D0-5F833C8E9D9D}"/>
              </a:ext>
            </a:extLst>
          </p:cNvPr>
          <p:cNvSpPr/>
          <p:nvPr/>
        </p:nvSpPr>
        <p:spPr>
          <a:xfrm>
            <a:off x="2302634" y="4492045"/>
            <a:ext cx="350982" cy="31403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A306A1B-4D2F-4C03-8D44-9B61D05B9967}"/>
              </a:ext>
            </a:extLst>
          </p:cNvPr>
          <p:cNvSpPr txBox="1"/>
          <p:nvPr/>
        </p:nvSpPr>
        <p:spPr>
          <a:xfrm>
            <a:off x="2703646" y="4475686"/>
            <a:ext cx="1729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chemeClr val="bg1"/>
                </a:solidFill>
              </a:rPr>
              <a:t>COMPOSICIÓN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18" name="Abrir llave 17">
            <a:extLst>
              <a:ext uri="{FF2B5EF4-FFF2-40B4-BE49-F238E27FC236}">
                <a16:creationId xmlns:a16="http://schemas.microsoft.com/office/drawing/2014/main" id="{AD089113-C1EA-4B80-BB14-10021894A079}"/>
              </a:ext>
            </a:extLst>
          </p:cNvPr>
          <p:cNvSpPr/>
          <p:nvPr/>
        </p:nvSpPr>
        <p:spPr>
          <a:xfrm>
            <a:off x="5262039" y="3131863"/>
            <a:ext cx="304836" cy="923330"/>
          </a:xfrm>
          <a:prstGeom prst="leftBrace">
            <a:avLst>
              <a:gd name="adj1" fmla="val 8333"/>
              <a:gd name="adj2" fmla="val 49856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Abrir llave 18">
            <a:extLst>
              <a:ext uri="{FF2B5EF4-FFF2-40B4-BE49-F238E27FC236}">
                <a16:creationId xmlns:a16="http://schemas.microsoft.com/office/drawing/2014/main" id="{FC0B01E9-32CF-4529-93C3-69EAF0648B93}"/>
              </a:ext>
            </a:extLst>
          </p:cNvPr>
          <p:cNvSpPr/>
          <p:nvPr/>
        </p:nvSpPr>
        <p:spPr>
          <a:xfrm>
            <a:off x="4550899" y="4325889"/>
            <a:ext cx="304836" cy="765645"/>
          </a:xfrm>
          <a:prstGeom prst="leftBrace">
            <a:avLst>
              <a:gd name="adj1" fmla="val 8333"/>
              <a:gd name="adj2" fmla="val 49856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Abrir llave 20">
            <a:extLst>
              <a:ext uri="{FF2B5EF4-FFF2-40B4-BE49-F238E27FC236}">
                <a16:creationId xmlns:a16="http://schemas.microsoft.com/office/drawing/2014/main" id="{E3C356DD-26B7-4C2F-877C-7C663E234E23}"/>
              </a:ext>
            </a:extLst>
          </p:cNvPr>
          <p:cNvSpPr/>
          <p:nvPr/>
        </p:nvSpPr>
        <p:spPr>
          <a:xfrm>
            <a:off x="5663917" y="5139893"/>
            <a:ext cx="304836" cy="765645"/>
          </a:xfrm>
          <a:prstGeom prst="leftBrace">
            <a:avLst>
              <a:gd name="adj1" fmla="val 8333"/>
              <a:gd name="adj2" fmla="val 49856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" name="TextBox 16">
            <a:extLst>
              <a:ext uri="{FF2B5EF4-FFF2-40B4-BE49-F238E27FC236}">
                <a16:creationId xmlns:a16="http://schemas.microsoft.com/office/drawing/2014/main" id="{A6176F64-C2D9-4689-8DF2-968C57AFFF2D}"/>
              </a:ext>
            </a:extLst>
          </p:cNvPr>
          <p:cNvSpPr txBox="1"/>
          <p:nvPr/>
        </p:nvSpPr>
        <p:spPr>
          <a:xfrm>
            <a:off x="5862748" y="5194555"/>
            <a:ext cx="3059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rgbClr val="00B050"/>
                </a:solidFill>
              </a:rPr>
              <a:t>Homogéneos (SOLUCIONES)</a:t>
            </a:r>
          </a:p>
          <a:p>
            <a:r>
              <a:rPr lang="es-AR" b="1" dirty="0">
                <a:solidFill>
                  <a:srgbClr val="00B050"/>
                </a:solidFill>
              </a:rPr>
              <a:t>Heterogéneos (DISPERSIONES)</a:t>
            </a:r>
          </a:p>
        </p:txBody>
      </p:sp>
      <p:sp>
        <p:nvSpPr>
          <p:cNvPr id="25" name="TextBox 16">
            <a:extLst>
              <a:ext uri="{FF2B5EF4-FFF2-40B4-BE49-F238E27FC236}">
                <a16:creationId xmlns:a16="http://schemas.microsoft.com/office/drawing/2014/main" id="{8D63B0F2-616E-4B58-A61D-75C9BD5C3554}"/>
              </a:ext>
            </a:extLst>
          </p:cNvPr>
          <p:cNvSpPr txBox="1"/>
          <p:nvPr/>
        </p:nvSpPr>
        <p:spPr>
          <a:xfrm>
            <a:off x="5501267" y="3131863"/>
            <a:ext cx="1263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rgbClr val="FF0066"/>
                </a:solidFill>
              </a:rPr>
              <a:t>Abiertos</a:t>
            </a:r>
          </a:p>
          <a:p>
            <a:r>
              <a:rPr lang="es-AR" b="1" dirty="0">
                <a:solidFill>
                  <a:srgbClr val="FF0066"/>
                </a:solidFill>
              </a:rPr>
              <a:t>Cerrados</a:t>
            </a:r>
          </a:p>
          <a:p>
            <a:r>
              <a:rPr lang="es-AR" b="1" dirty="0">
                <a:solidFill>
                  <a:srgbClr val="FF0066"/>
                </a:solidFill>
              </a:rPr>
              <a:t>Aislados</a:t>
            </a:r>
          </a:p>
        </p:txBody>
      </p:sp>
      <p:sp>
        <p:nvSpPr>
          <p:cNvPr id="26" name="TextBox 16">
            <a:extLst>
              <a:ext uri="{FF2B5EF4-FFF2-40B4-BE49-F238E27FC236}">
                <a16:creationId xmlns:a16="http://schemas.microsoft.com/office/drawing/2014/main" id="{1A2D901C-04FD-4BA6-AE63-3EB90488D915}"/>
              </a:ext>
            </a:extLst>
          </p:cNvPr>
          <p:cNvSpPr txBox="1"/>
          <p:nvPr/>
        </p:nvSpPr>
        <p:spPr>
          <a:xfrm>
            <a:off x="4799044" y="4385545"/>
            <a:ext cx="1263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rgbClr val="0070C0"/>
                </a:solidFill>
              </a:rPr>
              <a:t>Puros </a:t>
            </a:r>
          </a:p>
          <a:p>
            <a:r>
              <a:rPr lang="es-AR" b="1" dirty="0">
                <a:solidFill>
                  <a:srgbClr val="0070C0"/>
                </a:solidFill>
              </a:rPr>
              <a:t>Mezclas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3CD923F6-DF48-4EFF-924A-11C8AFBA8F59}"/>
              </a:ext>
            </a:extLst>
          </p:cNvPr>
          <p:cNvGrpSpPr/>
          <p:nvPr/>
        </p:nvGrpSpPr>
        <p:grpSpPr>
          <a:xfrm>
            <a:off x="489527" y="4074094"/>
            <a:ext cx="1585731" cy="1017440"/>
            <a:chOff x="536391" y="4079174"/>
            <a:chExt cx="1828823" cy="1017440"/>
          </a:xfrm>
        </p:grpSpPr>
        <p:sp>
          <p:nvSpPr>
            <p:cNvPr id="27" name="Oval 8">
              <a:extLst>
                <a:ext uri="{FF2B5EF4-FFF2-40B4-BE49-F238E27FC236}">
                  <a16:creationId xmlns:a16="http://schemas.microsoft.com/office/drawing/2014/main" id="{E0896146-18F4-49B4-9B06-A07ADE284C22}"/>
                </a:ext>
              </a:extLst>
            </p:cNvPr>
            <p:cNvSpPr/>
            <p:nvPr/>
          </p:nvSpPr>
          <p:spPr>
            <a:xfrm>
              <a:off x="536391" y="4079174"/>
              <a:ext cx="1828823" cy="10174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8" name="TextBox 14">
              <a:extLst>
                <a:ext uri="{FF2B5EF4-FFF2-40B4-BE49-F238E27FC236}">
                  <a16:creationId xmlns:a16="http://schemas.microsoft.com/office/drawing/2014/main" id="{D891A620-9033-4A47-8903-389418B4DC57}"/>
                </a:ext>
              </a:extLst>
            </p:cNvPr>
            <p:cNvSpPr txBox="1"/>
            <p:nvPr/>
          </p:nvSpPr>
          <p:spPr>
            <a:xfrm>
              <a:off x="809171" y="4390625"/>
              <a:ext cx="132506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AR" sz="2000" b="1" dirty="0"/>
                <a:t>SISTEMA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89812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8006</TotalTime>
  <Words>581</Words>
  <Application>Microsoft Office PowerPoint</Application>
  <PresentationFormat>Presentación en pantalla (4:3)</PresentationFormat>
  <Paragraphs>161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Bradley Hand ITC</vt:lpstr>
      <vt:lpstr>Calibri</vt:lpstr>
      <vt:lpstr>Calibri Light</vt:lpstr>
      <vt:lpstr>Symbol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valearvejita@gmail.com</dc:creator>
  <cp:lastModifiedBy>valearvejita@gmail.com</cp:lastModifiedBy>
  <cp:revision>121</cp:revision>
  <dcterms:created xsi:type="dcterms:W3CDTF">2020-07-04T22:43:06Z</dcterms:created>
  <dcterms:modified xsi:type="dcterms:W3CDTF">2020-08-07T20:13:26Z</dcterms:modified>
</cp:coreProperties>
</file>