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8" r:id="rId2"/>
    <p:sldId id="509" r:id="rId3"/>
    <p:sldId id="579" r:id="rId4"/>
    <p:sldId id="609" r:id="rId5"/>
    <p:sldId id="585" r:id="rId6"/>
    <p:sldId id="584" r:id="rId7"/>
    <p:sldId id="599" r:id="rId8"/>
    <p:sldId id="604" r:id="rId9"/>
    <p:sldId id="606" r:id="rId10"/>
    <p:sldId id="610" r:id="rId11"/>
    <p:sldId id="611" r:id="rId12"/>
    <p:sldId id="617" r:id="rId13"/>
    <p:sldId id="620" r:id="rId14"/>
    <p:sldId id="624" r:id="rId15"/>
    <p:sldId id="545" r:id="rId16"/>
    <p:sldId id="626" r:id="rId17"/>
    <p:sldId id="553" r:id="rId18"/>
    <p:sldId id="427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learvejita@gmail.com" initials="v" lastIdx="1" clrIdx="0">
    <p:extLst>
      <p:ext uri="{19B8F6BF-5375-455C-9EA6-DF929625EA0E}">
        <p15:presenceInfo xmlns:p15="http://schemas.microsoft.com/office/powerpoint/2012/main" userId="ec5cad1b4653eff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76" autoAdjust="0"/>
    <p:restoredTop sz="95256" autoAdjust="0"/>
  </p:normalViewPr>
  <p:slideViewPr>
    <p:cSldViewPr snapToGrid="0" showGuides="1">
      <p:cViewPr varScale="1">
        <p:scale>
          <a:sx n="83" d="100"/>
          <a:sy n="83" d="100"/>
        </p:scale>
        <p:origin x="1747" y="48"/>
      </p:cViewPr>
      <p:guideLst>
        <p:guide orient="horz" pos="2160"/>
        <p:guide pos="2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C1199-E1A3-4DF5-963C-79B457FA2761}" type="datetimeFigureOut">
              <a:rPr lang="es-AR" smtClean="0"/>
              <a:t>13/8/2020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F9945-F6E8-483B-AC29-06362CC172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2780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13/8/2020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70132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13/8/2020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57162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13/8/2020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27006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13/8/2020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9913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13/8/2020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91755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13/8/2020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24436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13/8/2020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68914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13/8/2020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27171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13/8/2020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85309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13/8/2020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12219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9F6E-067B-4554-8639-E847196559B3}" type="datetimeFigureOut">
              <a:rPr lang="es-AR" smtClean="0"/>
              <a:t>13/8/2020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72057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09F6E-067B-4554-8639-E847196559B3}" type="datetimeFigureOut">
              <a:rPr lang="es-AR" smtClean="0"/>
              <a:t>13/8/2020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174A8-69D8-4DE9-904F-7BBD8BD3433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73982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43F6AAA-7DC7-4250-9EF2-247B2FF73AB0}"/>
              </a:ext>
            </a:extLst>
          </p:cNvPr>
          <p:cNvSpPr txBox="1"/>
          <p:nvPr/>
        </p:nvSpPr>
        <p:spPr>
          <a:xfrm>
            <a:off x="1306522" y="3497148"/>
            <a:ext cx="6530955" cy="1754326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pPr algn="ctr"/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¿Por qué para la química una </a:t>
            </a:r>
          </a:p>
          <a:p>
            <a:pPr algn="ctr"/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solución es más que la respuesta </a:t>
            </a:r>
          </a:p>
          <a:p>
            <a:pPr algn="ctr"/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a un problema?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D65DCD9-288E-4E16-B36A-84BBAE3593FD}"/>
              </a:ext>
            </a:extLst>
          </p:cNvPr>
          <p:cNvSpPr txBox="1"/>
          <p:nvPr/>
        </p:nvSpPr>
        <p:spPr>
          <a:xfrm>
            <a:off x="822233" y="947125"/>
            <a:ext cx="7667485" cy="707886"/>
          </a:xfrm>
          <a:prstGeom prst="rect">
            <a:avLst/>
          </a:prstGeom>
          <a:solidFill>
            <a:srgbClr val="FF0066"/>
          </a:solidFill>
        </p:spPr>
        <p:txBody>
          <a:bodyPr wrap="none" rtlCol="0">
            <a:spAutoFit/>
          </a:bodyPr>
          <a:lstStyle/>
          <a:p>
            <a:pPr algn="ctr"/>
            <a:r>
              <a:rPr lang="es-AR" sz="4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Soluciones y mezclas heterogéneas</a:t>
            </a:r>
          </a:p>
        </p:txBody>
      </p:sp>
    </p:spTree>
    <p:extLst>
      <p:ext uri="{BB962C8B-B14F-4D97-AF65-F5344CB8AC3E}">
        <p14:creationId xmlns:p14="http://schemas.microsoft.com/office/powerpoint/2010/main" val="999443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87DA5B39-0736-4178-B9C7-FC55569A2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473" y="1487055"/>
            <a:ext cx="3281073" cy="433145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66A3781-8C58-4653-9E8A-E550A8CBB681}"/>
              </a:ext>
            </a:extLst>
          </p:cNvPr>
          <p:cNvSpPr txBox="1"/>
          <p:nvPr/>
        </p:nvSpPr>
        <p:spPr>
          <a:xfrm>
            <a:off x="200255" y="219963"/>
            <a:ext cx="4140835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Objetivo de esta clase</a:t>
            </a:r>
          </a:p>
        </p:txBody>
      </p:sp>
    </p:spTree>
    <p:extLst>
      <p:ext uri="{BB962C8B-B14F-4D97-AF65-F5344CB8AC3E}">
        <p14:creationId xmlns:p14="http://schemas.microsoft.com/office/powerpoint/2010/main" val="1484067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016FE0B3-B8DC-48EB-ABD6-C70AA4F41D54}"/>
              </a:ext>
            </a:extLst>
          </p:cNvPr>
          <p:cNvSpPr txBox="1"/>
          <p:nvPr/>
        </p:nvSpPr>
        <p:spPr>
          <a:xfrm>
            <a:off x="200256" y="219963"/>
            <a:ext cx="4030000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¿De dónde venimos?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9C32E8B-3EBC-4B55-87EB-CFFBDAEE196B}"/>
              </a:ext>
            </a:extLst>
          </p:cNvPr>
          <p:cNvSpPr txBox="1"/>
          <p:nvPr/>
        </p:nvSpPr>
        <p:spPr>
          <a:xfrm>
            <a:off x="197312" y="1089890"/>
            <a:ext cx="886985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FF0066"/>
                </a:solidFill>
              </a:rPr>
              <a:t>SISTEMA MATERIAL</a:t>
            </a:r>
            <a:r>
              <a:rPr lang="es-AR" dirty="0">
                <a:solidFill>
                  <a:schemeClr val="bg1"/>
                </a:solidFill>
              </a:rPr>
              <a:t>: porción limitada de materia del universo que se aísla para su estudio.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Lo que forma parte del universo, pero no es parte del sistema es el </a:t>
            </a:r>
            <a:r>
              <a:rPr lang="es-AR" b="1" dirty="0">
                <a:solidFill>
                  <a:srgbClr val="FF0066"/>
                </a:solidFill>
              </a:rPr>
              <a:t>medio</a:t>
            </a:r>
            <a:r>
              <a:rPr lang="es-AR" dirty="0">
                <a:solidFill>
                  <a:schemeClr val="bg1"/>
                </a:solidFill>
              </a:rPr>
              <a:t>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Límites reales o imaginarios.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bg1"/>
                </a:solidFill>
              </a:rPr>
              <a:t>Clasificación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00B0F0"/>
                </a:solidFill>
              </a:rPr>
              <a:t>intercambio entre el sistema y el medio que lo rodea</a:t>
            </a:r>
            <a:endParaRPr lang="es-AR" dirty="0">
              <a:solidFill>
                <a:srgbClr val="00B0F0"/>
              </a:solidFill>
            </a:endParaRPr>
          </a:p>
          <a:p>
            <a:r>
              <a:rPr lang="es-AR" dirty="0">
                <a:solidFill>
                  <a:schemeClr val="bg1"/>
                </a:solidFill>
              </a:rPr>
              <a:t>			</a:t>
            </a:r>
            <a:r>
              <a:rPr lang="es-AR" i="1" dirty="0">
                <a:solidFill>
                  <a:schemeClr val="bg1"/>
                </a:solidFill>
              </a:rPr>
              <a:t>sistemas abiertos</a:t>
            </a:r>
            <a:r>
              <a:rPr lang="es-AR" dirty="0">
                <a:solidFill>
                  <a:schemeClr val="bg1"/>
                </a:solidFill>
              </a:rPr>
              <a:t> 		</a:t>
            </a:r>
            <a:r>
              <a:rPr lang="es-AR" i="1" dirty="0">
                <a:solidFill>
                  <a:schemeClr val="bg1"/>
                </a:solidFill>
              </a:rPr>
              <a:t>sistemas cerrados</a:t>
            </a:r>
            <a:r>
              <a:rPr lang="es-AR" dirty="0">
                <a:solidFill>
                  <a:schemeClr val="bg1"/>
                </a:solidFill>
              </a:rPr>
              <a:t> 		</a:t>
            </a:r>
            <a:r>
              <a:rPr lang="es-AR" i="1" dirty="0">
                <a:solidFill>
                  <a:schemeClr val="bg1"/>
                </a:solidFill>
              </a:rPr>
              <a:t>sistemas aislados</a:t>
            </a:r>
            <a:r>
              <a:rPr lang="es-AR" dirty="0">
                <a:solidFill>
                  <a:schemeClr val="bg1"/>
                </a:solidFill>
              </a:rPr>
              <a:t>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00B0F0"/>
                </a:solidFill>
              </a:rPr>
              <a:t>composición</a:t>
            </a:r>
          </a:p>
          <a:p>
            <a:pPr lvl="2"/>
            <a:r>
              <a:rPr lang="es-AR" b="1" i="1" dirty="0">
                <a:solidFill>
                  <a:schemeClr val="bg1"/>
                </a:solidFill>
              </a:rPr>
              <a:t>	</a:t>
            </a:r>
            <a:r>
              <a:rPr lang="es-AR" i="1" dirty="0">
                <a:solidFill>
                  <a:schemeClr val="bg1"/>
                </a:solidFill>
              </a:rPr>
              <a:t>sistemas puros			mezclas</a:t>
            </a:r>
            <a:endParaRPr lang="es-AR" dirty="0">
              <a:solidFill>
                <a:schemeClr val="bg1"/>
              </a:solidFill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00B0F0"/>
                </a:solidFill>
              </a:rPr>
              <a:t>propiedades intensivas del sistema</a:t>
            </a:r>
            <a:endParaRPr lang="es-AR" dirty="0">
              <a:solidFill>
                <a:srgbClr val="00B0F0"/>
              </a:solidFill>
            </a:endParaRPr>
          </a:p>
          <a:p>
            <a:r>
              <a:rPr lang="es-AR" dirty="0">
                <a:solidFill>
                  <a:schemeClr val="bg1"/>
                </a:solidFill>
              </a:rPr>
              <a:t>		 		</a:t>
            </a:r>
            <a:r>
              <a:rPr lang="es-AR" i="1" dirty="0">
                <a:solidFill>
                  <a:schemeClr val="bg1"/>
                </a:solidFill>
              </a:rPr>
              <a:t>sistemas homogéneos</a:t>
            </a:r>
            <a:r>
              <a:rPr lang="es-AR" dirty="0">
                <a:solidFill>
                  <a:schemeClr val="bg1"/>
                </a:solidFill>
              </a:rPr>
              <a:t>		</a:t>
            </a:r>
            <a:r>
              <a:rPr lang="es-AR" i="1" dirty="0">
                <a:solidFill>
                  <a:schemeClr val="bg1"/>
                </a:solidFill>
              </a:rPr>
              <a:t>sistemas heterogéneos</a:t>
            </a:r>
            <a:r>
              <a:rPr lang="es-AR" dirty="0">
                <a:solidFill>
                  <a:schemeClr val="bg1"/>
                </a:solidFill>
              </a:rPr>
              <a:t> </a:t>
            </a:r>
          </a:p>
          <a:p>
            <a:r>
              <a:rPr lang="es-AR" dirty="0">
                <a:solidFill>
                  <a:schemeClr val="bg1"/>
                </a:solidFill>
              </a:rPr>
              <a:t>				 </a:t>
            </a:r>
            <a:r>
              <a:rPr lang="es-AR" b="1" dirty="0">
                <a:solidFill>
                  <a:srgbClr val="00B050"/>
                </a:solidFill>
              </a:rPr>
              <a:t>soluciones</a:t>
            </a:r>
            <a:r>
              <a:rPr lang="es-AR" dirty="0">
                <a:solidFill>
                  <a:schemeClr val="bg1"/>
                </a:solidFill>
              </a:rPr>
              <a:t> – 1 fase            </a:t>
            </a:r>
            <a:r>
              <a:rPr lang="es-AR" b="1" dirty="0">
                <a:solidFill>
                  <a:srgbClr val="00B050"/>
                </a:solidFill>
              </a:rPr>
              <a:t>dispersiones</a:t>
            </a:r>
            <a:r>
              <a:rPr lang="es-AR" dirty="0">
                <a:solidFill>
                  <a:schemeClr val="bg1"/>
                </a:solidFill>
              </a:rPr>
              <a:t> – más de 1 fase</a:t>
            </a:r>
          </a:p>
          <a:p>
            <a:r>
              <a:rPr lang="es-ES_tradnl" dirty="0">
                <a:solidFill>
                  <a:schemeClr val="bg1"/>
                </a:solidFill>
              </a:rPr>
              <a:t>		      Límite: </a:t>
            </a:r>
            <a:r>
              <a:rPr lang="es-AR" dirty="0">
                <a:solidFill>
                  <a:schemeClr val="bg1"/>
                </a:solidFill>
              </a:rPr>
              <a:t>microscopio óptico. </a:t>
            </a:r>
          </a:p>
          <a:p>
            <a:endParaRPr lang="es-AR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00B050"/>
                </a:solidFill>
              </a:rPr>
              <a:t>SOLUCIONES</a:t>
            </a:r>
            <a:r>
              <a:rPr lang="es-AR" dirty="0">
                <a:solidFill>
                  <a:schemeClr val="bg1"/>
                </a:solidFill>
              </a:rPr>
              <a:t>: mezclas perfectamente homogéneas de dos o más sustancias en la que cada componente es indistinguible a simple vista o al microscopio. </a:t>
            </a:r>
            <a:endParaRPr lang="es-AR" sz="16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bg1"/>
                </a:solidFill>
              </a:rPr>
              <a:t>Componentes</a:t>
            </a:r>
            <a:r>
              <a:rPr lang="es-AR" dirty="0">
                <a:solidFill>
                  <a:schemeClr val="bg1"/>
                </a:solidFill>
              </a:rPr>
              <a:t>: </a:t>
            </a:r>
            <a:r>
              <a:rPr lang="es-AR" b="1" dirty="0">
                <a:solidFill>
                  <a:schemeClr val="accent2"/>
                </a:solidFill>
              </a:rPr>
              <a:t>soluto</a:t>
            </a:r>
            <a:r>
              <a:rPr lang="es-AR" dirty="0">
                <a:solidFill>
                  <a:schemeClr val="bg1"/>
                </a:solidFill>
              </a:rPr>
              <a:t> (menor proporción) y </a:t>
            </a:r>
            <a:r>
              <a:rPr lang="es-AR" b="1" dirty="0">
                <a:solidFill>
                  <a:schemeClr val="accent2"/>
                </a:solidFill>
              </a:rPr>
              <a:t>solvente</a:t>
            </a:r>
            <a:r>
              <a:rPr lang="es-AR" dirty="0">
                <a:solidFill>
                  <a:schemeClr val="bg1"/>
                </a:solidFill>
              </a:rPr>
              <a:t> (mayor proporción). </a:t>
            </a:r>
            <a:endParaRPr lang="es-AR" sz="16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Estados de agregación: lo define el solvente. </a:t>
            </a:r>
            <a:endParaRPr lang="es-AR" sz="1600" dirty="0">
              <a:solidFill>
                <a:schemeClr val="bg1"/>
              </a:solidFill>
            </a:endParaRPr>
          </a:p>
          <a:p>
            <a:pPr lvl="1"/>
            <a:r>
              <a:rPr lang="es-AR" i="1" dirty="0">
                <a:solidFill>
                  <a:schemeClr val="bg1"/>
                </a:solidFill>
              </a:rPr>
              <a:t>		soluciones sólidas		soluciones líquidas		soluciones gaseosas</a:t>
            </a:r>
            <a:endParaRPr lang="es-AR" sz="1600" i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117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>
            <a:extLst>
              <a:ext uri="{FF2B5EF4-FFF2-40B4-BE49-F238E27FC236}">
                <a16:creationId xmlns:a16="http://schemas.microsoft.com/office/drawing/2014/main" id="{110B3E2A-A322-425E-8F56-11A321038845}"/>
              </a:ext>
            </a:extLst>
          </p:cNvPr>
          <p:cNvSpPr/>
          <p:nvPr/>
        </p:nvSpPr>
        <p:spPr>
          <a:xfrm>
            <a:off x="2317972" y="2239928"/>
            <a:ext cx="45080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400" b="1" dirty="0" err="1">
                <a:solidFill>
                  <a:srgbClr val="FF0066"/>
                </a:solidFill>
              </a:rPr>
              <a:t>Checkpoint</a:t>
            </a:r>
            <a:r>
              <a:rPr lang="es-AR" sz="4400" b="1" dirty="0">
                <a:solidFill>
                  <a:srgbClr val="FF0066"/>
                </a:solidFill>
              </a:rPr>
              <a:t> #1</a:t>
            </a:r>
          </a:p>
          <a:p>
            <a:pPr algn="ctr"/>
            <a:r>
              <a:rPr lang="es-AR" sz="4400" b="1" dirty="0">
                <a:solidFill>
                  <a:schemeClr val="bg1"/>
                </a:solidFill>
              </a:rPr>
              <a:t>¿VAMOS BIEN?</a:t>
            </a:r>
            <a:endParaRPr lang="es-AR" sz="4400" dirty="0"/>
          </a:p>
        </p:txBody>
      </p:sp>
    </p:spTree>
    <p:extLst>
      <p:ext uri="{BB962C8B-B14F-4D97-AF65-F5344CB8AC3E}">
        <p14:creationId xmlns:p14="http://schemas.microsoft.com/office/powerpoint/2010/main" val="2627637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1F987CBB-B4E8-42A4-9CC1-DB6FD67CF990}"/>
              </a:ext>
            </a:extLst>
          </p:cNvPr>
          <p:cNvSpPr/>
          <p:nvPr/>
        </p:nvSpPr>
        <p:spPr>
          <a:xfrm>
            <a:off x="1407400" y="505056"/>
            <a:ext cx="6458066" cy="461665"/>
          </a:xfrm>
          <a:prstGeom prst="rect">
            <a:avLst/>
          </a:prstGeom>
          <a:solidFill>
            <a:srgbClr val="FF0066"/>
          </a:solidFill>
        </p:spPr>
        <p:txBody>
          <a:bodyPr wrap="square">
            <a:spAutoFit/>
          </a:bodyPr>
          <a:lstStyle/>
          <a:p>
            <a:pPr algn="ctr"/>
            <a:r>
              <a:rPr lang="es-AR" sz="2400" b="1" dirty="0">
                <a:solidFill>
                  <a:schemeClr val="bg1"/>
                </a:solidFill>
              </a:rPr>
              <a:t>¿CUÁNTA AZÚCAR PUEDO DISOLVER EN UN TÉ?</a:t>
            </a:r>
            <a:endParaRPr lang="es-AR" sz="2400" dirty="0"/>
          </a:p>
        </p:txBody>
      </p:sp>
      <p:pic>
        <p:nvPicPr>
          <p:cNvPr id="22" name="Picture 2" descr="http://ispop.com/wp-content/uploads/2015/06/1663.png">
            <a:extLst>
              <a:ext uri="{FF2B5EF4-FFF2-40B4-BE49-F238E27FC236}">
                <a16:creationId xmlns:a16="http://schemas.microsoft.com/office/drawing/2014/main" id="{176BCB72-B918-4596-A9E8-8558DFBC0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579" y="1846692"/>
            <a:ext cx="131445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www.feinmada.es/images/azucar6-1-_thumb.png">
            <a:extLst>
              <a:ext uri="{FF2B5EF4-FFF2-40B4-BE49-F238E27FC236}">
                <a16:creationId xmlns:a16="http://schemas.microsoft.com/office/drawing/2014/main" id="{D117A460-6CA2-4506-9236-37A1E77AC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43" y="3758394"/>
            <a:ext cx="1524000" cy="139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http://www.acs.org/content/acs/en/education/resources/highschool/chemmatters/past-issues/archive-2014-2015/candymaking/_jcr_content/mainContent/columnsbootstrap/column0/acscontainer_0/containerPar/lightboximage/lightboxImage2.img.png">
            <a:extLst>
              <a:ext uri="{FF2B5EF4-FFF2-40B4-BE49-F238E27FC236}">
                <a16:creationId xmlns:a16="http://schemas.microsoft.com/office/drawing/2014/main" id="{4A93A866-B019-4906-8958-A414288FB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351" y="1604816"/>
            <a:ext cx="4392488" cy="40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3 Conector recto">
            <a:extLst>
              <a:ext uri="{FF2B5EF4-FFF2-40B4-BE49-F238E27FC236}">
                <a16:creationId xmlns:a16="http://schemas.microsoft.com/office/drawing/2014/main" id="{C56C07EC-8F67-4C51-991F-6BAAF786B8B8}"/>
              </a:ext>
            </a:extLst>
          </p:cNvPr>
          <p:cNvCxnSpPr/>
          <p:nvPr/>
        </p:nvCxnSpPr>
        <p:spPr>
          <a:xfrm flipV="1">
            <a:off x="1877143" y="1604817"/>
            <a:ext cx="1872208" cy="105874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10 Conector recto">
            <a:extLst>
              <a:ext uri="{FF2B5EF4-FFF2-40B4-BE49-F238E27FC236}">
                <a16:creationId xmlns:a16="http://schemas.microsoft.com/office/drawing/2014/main" id="{6A9AEF9A-0A6E-4737-98D0-5D8B2086CFBC}"/>
              </a:ext>
            </a:extLst>
          </p:cNvPr>
          <p:cNvCxnSpPr/>
          <p:nvPr/>
        </p:nvCxnSpPr>
        <p:spPr>
          <a:xfrm>
            <a:off x="1877143" y="2663564"/>
            <a:ext cx="1872208" cy="302845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337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F1E88A07-7F6B-49B0-BE1B-50204161F7D1}"/>
              </a:ext>
            </a:extLst>
          </p:cNvPr>
          <p:cNvSpPr/>
          <p:nvPr/>
        </p:nvSpPr>
        <p:spPr>
          <a:xfrm>
            <a:off x="3749351" y="1604817"/>
            <a:ext cx="4498722" cy="408719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1" name="Rectangle 1">
            <a:extLst>
              <a:ext uri="{FF2B5EF4-FFF2-40B4-BE49-F238E27FC236}">
                <a16:creationId xmlns:a16="http://schemas.microsoft.com/office/drawing/2014/main" id="{1F987CBB-B4E8-42A4-9CC1-DB6FD67CF990}"/>
              </a:ext>
            </a:extLst>
          </p:cNvPr>
          <p:cNvSpPr/>
          <p:nvPr/>
        </p:nvSpPr>
        <p:spPr>
          <a:xfrm>
            <a:off x="1407400" y="505056"/>
            <a:ext cx="6458066" cy="461665"/>
          </a:xfrm>
          <a:prstGeom prst="rect">
            <a:avLst/>
          </a:prstGeom>
          <a:solidFill>
            <a:srgbClr val="FF0066"/>
          </a:solidFill>
        </p:spPr>
        <p:txBody>
          <a:bodyPr wrap="square">
            <a:spAutoFit/>
          </a:bodyPr>
          <a:lstStyle/>
          <a:p>
            <a:pPr algn="ctr"/>
            <a:r>
              <a:rPr lang="es-AR" sz="2400" b="1" dirty="0">
                <a:solidFill>
                  <a:schemeClr val="bg1"/>
                </a:solidFill>
              </a:rPr>
              <a:t>¿CUÁNTA AZÚCAR PUEDO DISOLVER EN UN TÉ?</a:t>
            </a:r>
            <a:endParaRPr lang="es-AR" sz="2400" dirty="0"/>
          </a:p>
        </p:txBody>
      </p:sp>
      <p:pic>
        <p:nvPicPr>
          <p:cNvPr id="22" name="Picture 2" descr="http://ispop.com/wp-content/uploads/2015/06/1663.png">
            <a:extLst>
              <a:ext uri="{FF2B5EF4-FFF2-40B4-BE49-F238E27FC236}">
                <a16:creationId xmlns:a16="http://schemas.microsoft.com/office/drawing/2014/main" id="{176BCB72-B918-4596-A9E8-8558DFBC0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579" y="1846692"/>
            <a:ext cx="131445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www.feinmada.es/images/azucar6-1-_thumb.png">
            <a:extLst>
              <a:ext uri="{FF2B5EF4-FFF2-40B4-BE49-F238E27FC236}">
                <a16:creationId xmlns:a16="http://schemas.microsoft.com/office/drawing/2014/main" id="{D117A460-6CA2-4506-9236-37A1E77AC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43" y="3758394"/>
            <a:ext cx="1524000" cy="139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2 Grupo">
            <a:extLst>
              <a:ext uri="{FF2B5EF4-FFF2-40B4-BE49-F238E27FC236}">
                <a16:creationId xmlns:a16="http://schemas.microsoft.com/office/drawing/2014/main" id="{F77E182B-CF4C-4C14-A5F8-5131DC44B876}"/>
              </a:ext>
            </a:extLst>
          </p:cNvPr>
          <p:cNvGrpSpPr/>
          <p:nvPr/>
        </p:nvGrpSpPr>
        <p:grpSpPr>
          <a:xfrm>
            <a:off x="4054855" y="2064045"/>
            <a:ext cx="3810611" cy="3228674"/>
            <a:chOff x="3813050" y="3264962"/>
            <a:chExt cx="3990528" cy="3379644"/>
          </a:xfrm>
        </p:grpSpPr>
        <p:pic>
          <p:nvPicPr>
            <p:cNvPr id="15" name="Picture 2" descr="http://www.feinmada.es/images/azucar6-1-_thumb.png">
              <a:extLst>
                <a:ext uri="{FF2B5EF4-FFF2-40B4-BE49-F238E27FC236}">
                  <a16:creationId xmlns:a16="http://schemas.microsoft.com/office/drawing/2014/main" id="{24625374-3FB5-4284-A1F6-36A8658215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2485" y="3264962"/>
              <a:ext cx="762000" cy="69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http://www.feinmada.es/images/azucar6-1-_thumb.png">
              <a:extLst>
                <a:ext uri="{FF2B5EF4-FFF2-40B4-BE49-F238E27FC236}">
                  <a16:creationId xmlns:a16="http://schemas.microsoft.com/office/drawing/2014/main" id="{54A01699-0201-485D-98DD-9FE128153F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5576" y="3298550"/>
              <a:ext cx="762000" cy="69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http://www.feinmada.es/images/azucar6-1-_thumb.png">
              <a:extLst>
                <a:ext uri="{FF2B5EF4-FFF2-40B4-BE49-F238E27FC236}">
                  <a16:creationId xmlns:a16="http://schemas.microsoft.com/office/drawing/2014/main" id="{ADF74C14-C409-443B-BCF1-8E32E2D58E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7011" y="3275787"/>
              <a:ext cx="762000" cy="69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http://www.feinmada.es/images/azucar6-1-_thumb.png">
              <a:extLst>
                <a:ext uri="{FF2B5EF4-FFF2-40B4-BE49-F238E27FC236}">
                  <a16:creationId xmlns:a16="http://schemas.microsoft.com/office/drawing/2014/main" id="{B60608EA-3718-4D76-93B9-F3403FE34D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487" y="3264962"/>
              <a:ext cx="762000" cy="69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http://www.feinmada.es/images/azucar6-1-_thumb.png">
              <a:extLst>
                <a:ext uri="{FF2B5EF4-FFF2-40B4-BE49-F238E27FC236}">
                  <a16:creationId xmlns:a16="http://schemas.microsoft.com/office/drawing/2014/main" id="{19C632C1-5F4D-4DC7-A10C-42CB233B7D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1578" y="3298550"/>
              <a:ext cx="762000" cy="69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" descr="http://www.feinmada.es/images/azucar6-1-_thumb.png">
              <a:extLst>
                <a:ext uri="{FF2B5EF4-FFF2-40B4-BE49-F238E27FC236}">
                  <a16:creationId xmlns:a16="http://schemas.microsoft.com/office/drawing/2014/main" id="{09F8B233-4B71-40F0-8A97-E864034C9A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2485" y="4138255"/>
              <a:ext cx="762000" cy="69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http://www.feinmada.es/images/azucar6-1-_thumb.png">
              <a:extLst>
                <a:ext uri="{FF2B5EF4-FFF2-40B4-BE49-F238E27FC236}">
                  <a16:creationId xmlns:a16="http://schemas.microsoft.com/office/drawing/2014/main" id="{B7B7414B-727E-4DEF-8660-CE895EABC1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5576" y="4171843"/>
              <a:ext cx="762000" cy="69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http://www.feinmada.es/images/azucar6-1-_thumb.png">
              <a:extLst>
                <a:ext uri="{FF2B5EF4-FFF2-40B4-BE49-F238E27FC236}">
                  <a16:creationId xmlns:a16="http://schemas.microsoft.com/office/drawing/2014/main" id="{52347BE3-6BEE-49D6-B744-DC74AB7824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7011" y="4149080"/>
              <a:ext cx="762000" cy="69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" descr="http://www.feinmada.es/images/azucar6-1-_thumb.png">
              <a:extLst>
                <a:ext uri="{FF2B5EF4-FFF2-40B4-BE49-F238E27FC236}">
                  <a16:creationId xmlns:a16="http://schemas.microsoft.com/office/drawing/2014/main" id="{68D9DF53-CD54-4537-8143-0E2AF8997E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487" y="4138255"/>
              <a:ext cx="762000" cy="69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2" descr="http://www.feinmada.es/images/azucar6-1-_thumb.png">
              <a:extLst>
                <a:ext uri="{FF2B5EF4-FFF2-40B4-BE49-F238E27FC236}">
                  <a16:creationId xmlns:a16="http://schemas.microsoft.com/office/drawing/2014/main" id="{7F1F8458-A22F-4A1B-9DF3-1DF35B5F4E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1578" y="4171843"/>
              <a:ext cx="762000" cy="69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2" descr="http://www.feinmada.es/images/azucar6-1-_thumb.png">
              <a:extLst>
                <a:ext uri="{FF2B5EF4-FFF2-40B4-BE49-F238E27FC236}">
                  <a16:creationId xmlns:a16="http://schemas.microsoft.com/office/drawing/2014/main" id="{DC482CC3-BAD8-4B86-855B-90D9EC6B1A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3050" y="5002351"/>
              <a:ext cx="762000" cy="69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2" descr="http://www.feinmada.es/images/azucar6-1-_thumb.png">
              <a:extLst>
                <a:ext uri="{FF2B5EF4-FFF2-40B4-BE49-F238E27FC236}">
                  <a16:creationId xmlns:a16="http://schemas.microsoft.com/office/drawing/2014/main" id="{BF0B3635-034C-411D-820B-7C57AD39CE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141" y="5035939"/>
              <a:ext cx="762000" cy="69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feinmada.es/images/azucar6-1-_thumb.png">
              <a:extLst>
                <a:ext uri="{FF2B5EF4-FFF2-40B4-BE49-F238E27FC236}">
                  <a16:creationId xmlns:a16="http://schemas.microsoft.com/office/drawing/2014/main" id="{503A4885-8FDA-4D26-AF9C-DF65CB319C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7576" y="5013176"/>
              <a:ext cx="762000" cy="69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http://www.feinmada.es/images/azucar6-1-_thumb.png">
              <a:extLst>
                <a:ext uri="{FF2B5EF4-FFF2-40B4-BE49-F238E27FC236}">
                  <a16:creationId xmlns:a16="http://schemas.microsoft.com/office/drawing/2014/main" id="{5F3D0E41-E0D5-4557-B7B2-0473A4B5F0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9052" y="5002351"/>
              <a:ext cx="762000" cy="69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http://www.feinmada.es/images/azucar6-1-_thumb.png">
              <a:extLst>
                <a:ext uri="{FF2B5EF4-FFF2-40B4-BE49-F238E27FC236}">
                  <a16:creationId xmlns:a16="http://schemas.microsoft.com/office/drawing/2014/main" id="{9D3AE911-6170-4A1F-903D-2C3BEA3E61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2143" y="5035939"/>
              <a:ext cx="762000" cy="69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http://www.feinmada.es/images/azucar6-1-_thumb.png">
              <a:extLst>
                <a:ext uri="{FF2B5EF4-FFF2-40B4-BE49-F238E27FC236}">
                  <a16:creationId xmlns:a16="http://schemas.microsoft.com/office/drawing/2014/main" id="{7065842E-CCA2-42F1-A070-41EE023AC2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3050" y="5915692"/>
              <a:ext cx="762000" cy="69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" descr="http://www.feinmada.es/images/azucar6-1-_thumb.png">
              <a:extLst>
                <a:ext uri="{FF2B5EF4-FFF2-40B4-BE49-F238E27FC236}">
                  <a16:creationId xmlns:a16="http://schemas.microsoft.com/office/drawing/2014/main" id="{3A9F1570-4431-4E6C-952B-294DC97A7B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141" y="5949280"/>
              <a:ext cx="762000" cy="69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2" descr="http://www.feinmada.es/images/azucar6-1-_thumb.png">
              <a:extLst>
                <a:ext uri="{FF2B5EF4-FFF2-40B4-BE49-F238E27FC236}">
                  <a16:creationId xmlns:a16="http://schemas.microsoft.com/office/drawing/2014/main" id="{AC783914-D62F-444C-985C-E87CB53204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7576" y="5926517"/>
              <a:ext cx="762000" cy="69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2" descr="http://www.feinmada.es/images/azucar6-1-_thumb.png">
              <a:extLst>
                <a:ext uri="{FF2B5EF4-FFF2-40B4-BE49-F238E27FC236}">
                  <a16:creationId xmlns:a16="http://schemas.microsoft.com/office/drawing/2014/main" id="{8F9FA4A4-523A-4A06-A15A-CCA25C33A7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9052" y="5915692"/>
              <a:ext cx="762000" cy="69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2" descr="http://www.feinmada.es/images/azucar6-1-_thumb.png">
              <a:extLst>
                <a:ext uri="{FF2B5EF4-FFF2-40B4-BE49-F238E27FC236}">
                  <a16:creationId xmlns:a16="http://schemas.microsoft.com/office/drawing/2014/main" id="{7578CBF1-C4E9-4829-8E6B-A42AB823BD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2143" y="5949280"/>
              <a:ext cx="762000" cy="69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5" name="Rectangle 1">
            <a:extLst>
              <a:ext uri="{FF2B5EF4-FFF2-40B4-BE49-F238E27FC236}">
                <a16:creationId xmlns:a16="http://schemas.microsoft.com/office/drawing/2014/main" id="{32882F5F-C112-4E57-AA96-B067980548AB}"/>
              </a:ext>
            </a:extLst>
          </p:cNvPr>
          <p:cNvSpPr/>
          <p:nvPr/>
        </p:nvSpPr>
        <p:spPr>
          <a:xfrm>
            <a:off x="2502497" y="5864826"/>
            <a:ext cx="61539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400" b="1" dirty="0">
                <a:solidFill>
                  <a:srgbClr val="FF0066"/>
                </a:solidFill>
              </a:rPr>
              <a:t>En 100 ml de té… ¡Más de 40 sobres de azúcar!</a:t>
            </a:r>
            <a:endParaRPr lang="es-AR" sz="2400" dirty="0">
              <a:solidFill>
                <a:srgbClr val="FF0066"/>
              </a:solidFill>
            </a:endParaRPr>
          </a:p>
        </p:txBody>
      </p:sp>
      <p:cxnSp>
        <p:nvCxnSpPr>
          <p:cNvPr id="46" name="3 Conector recto">
            <a:extLst>
              <a:ext uri="{FF2B5EF4-FFF2-40B4-BE49-F238E27FC236}">
                <a16:creationId xmlns:a16="http://schemas.microsoft.com/office/drawing/2014/main" id="{7D959857-0748-4A7C-9687-BC9FFB859370}"/>
              </a:ext>
            </a:extLst>
          </p:cNvPr>
          <p:cNvCxnSpPr/>
          <p:nvPr/>
        </p:nvCxnSpPr>
        <p:spPr>
          <a:xfrm flipV="1">
            <a:off x="1877143" y="1604817"/>
            <a:ext cx="1872208" cy="105874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0 Conector recto">
            <a:extLst>
              <a:ext uri="{FF2B5EF4-FFF2-40B4-BE49-F238E27FC236}">
                <a16:creationId xmlns:a16="http://schemas.microsoft.com/office/drawing/2014/main" id="{5748EBB1-4890-47A5-917C-4E58C1995799}"/>
              </a:ext>
            </a:extLst>
          </p:cNvPr>
          <p:cNvCxnSpPr/>
          <p:nvPr/>
        </p:nvCxnSpPr>
        <p:spPr>
          <a:xfrm>
            <a:off x="1877143" y="2663564"/>
            <a:ext cx="1872208" cy="302845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117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1F987CBB-B4E8-42A4-9CC1-DB6FD67CF990}"/>
              </a:ext>
            </a:extLst>
          </p:cNvPr>
          <p:cNvSpPr/>
          <p:nvPr/>
        </p:nvSpPr>
        <p:spPr>
          <a:xfrm>
            <a:off x="1407400" y="505056"/>
            <a:ext cx="6458066" cy="461665"/>
          </a:xfrm>
          <a:prstGeom prst="rect">
            <a:avLst/>
          </a:prstGeom>
          <a:solidFill>
            <a:srgbClr val="FF0066"/>
          </a:solidFill>
        </p:spPr>
        <p:txBody>
          <a:bodyPr wrap="square">
            <a:spAutoFit/>
          </a:bodyPr>
          <a:lstStyle/>
          <a:p>
            <a:pPr algn="ctr"/>
            <a:r>
              <a:rPr lang="es-AR" sz="2400" b="1" dirty="0">
                <a:solidFill>
                  <a:schemeClr val="bg1"/>
                </a:solidFill>
              </a:rPr>
              <a:t>¿CUÁNTA AZÚCAR PUEDO DISOLVER EN UN TÉ?</a:t>
            </a:r>
            <a:endParaRPr lang="es-AR" sz="2400" dirty="0"/>
          </a:p>
        </p:txBody>
      </p:sp>
      <p:pic>
        <p:nvPicPr>
          <p:cNvPr id="22" name="Picture 2" descr="http://ispop.com/wp-content/uploads/2015/06/1663.png">
            <a:extLst>
              <a:ext uri="{FF2B5EF4-FFF2-40B4-BE49-F238E27FC236}">
                <a16:creationId xmlns:a16="http://schemas.microsoft.com/office/drawing/2014/main" id="{176BCB72-B918-4596-A9E8-8558DFBC0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369" y="1444290"/>
            <a:ext cx="726001" cy="89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www.feinmada.es/images/azucar6-1-_thumb.png">
            <a:extLst>
              <a:ext uri="{FF2B5EF4-FFF2-40B4-BE49-F238E27FC236}">
                <a16:creationId xmlns:a16="http://schemas.microsoft.com/office/drawing/2014/main" id="{D117A460-6CA2-4506-9236-37A1E77AC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83" y="1125217"/>
            <a:ext cx="505935" cy="461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11">
            <a:extLst>
              <a:ext uri="{FF2B5EF4-FFF2-40B4-BE49-F238E27FC236}">
                <a16:creationId xmlns:a16="http://schemas.microsoft.com/office/drawing/2014/main" id="{2E843A3D-5168-4241-92DC-3F54390022A8}"/>
              </a:ext>
            </a:extLst>
          </p:cNvPr>
          <p:cNvSpPr txBox="1"/>
          <p:nvPr/>
        </p:nvSpPr>
        <p:spPr>
          <a:xfrm>
            <a:off x="2443224" y="1371031"/>
            <a:ext cx="1967660" cy="400110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</a:rPr>
              <a:t>SOLUCIONES</a:t>
            </a:r>
          </a:p>
        </p:txBody>
      </p:sp>
      <p:sp>
        <p:nvSpPr>
          <p:cNvPr id="38" name="Rectangle 12">
            <a:extLst>
              <a:ext uri="{FF2B5EF4-FFF2-40B4-BE49-F238E27FC236}">
                <a16:creationId xmlns:a16="http://schemas.microsoft.com/office/drawing/2014/main" id="{65E3A1B2-2B7B-442C-AB01-D7515FE1288D}"/>
              </a:ext>
            </a:extLst>
          </p:cNvPr>
          <p:cNvSpPr/>
          <p:nvPr/>
        </p:nvSpPr>
        <p:spPr>
          <a:xfrm>
            <a:off x="2746239" y="1825636"/>
            <a:ext cx="13166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SOLUTO</a:t>
            </a:r>
          </a:p>
          <a:p>
            <a:pPr algn="ctr"/>
            <a:r>
              <a:rPr lang="es-AR" b="1" dirty="0">
                <a:solidFill>
                  <a:schemeClr val="bg1"/>
                </a:solidFill>
                <a:effectLst/>
              </a:rPr>
              <a:t>SOLVENTE</a:t>
            </a:r>
          </a:p>
        </p:txBody>
      </p:sp>
      <p:sp>
        <p:nvSpPr>
          <p:cNvPr id="44" name="Rectangle 12">
            <a:extLst>
              <a:ext uri="{FF2B5EF4-FFF2-40B4-BE49-F238E27FC236}">
                <a16:creationId xmlns:a16="http://schemas.microsoft.com/office/drawing/2014/main" id="{BE39E831-BD87-4AF2-94BB-612585C1B70C}"/>
              </a:ext>
            </a:extLst>
          </p:cNvPr>
          <p:cNvSpPr/>
          <p:nvPr/>
        </p:nvSpPr>
        <p:spPr>
          <a:xfrm>
            <a:off x="5036134" y="1829205"/>
            <a:ext cx="32263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Relación entre la cantidad de soluto y la cantidad de solvente</a:t>
            </a:r>
            <a:endParaRPr lang="es-AR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48" name="Right Arrow 15">
            <a:extLst>
              <a:ext uri="{FF2B5EF4-FFF2-40B4-BE49-F238E27FC236}">
                <a16:creationId xmlns:a16="http://schemas.microsoft.com/office/drawing/2014/main" id="{A0E46375-BEA5-49CB-915B-CC8BCD1C703E}"/>
              </a:ext>
            </a:extLst>
          </p:cNvPr>
          <p:cNvSpPr/>
          <p:nvPr/>
        </p:nvSpPr>
        <p:spPr>
          <a:xfrm>
            <a:off x="4605751" y="1436794"/>
            <a:ext cx="517606" cy="300178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9" name="TextBox 11">
            <a:extLst>
              <a:ext uri="{FF2B5EF4-FFF2-40B4-BE49-F238E27FC236}">
                <a16:creationId xmlns:a16="http://schemas.microsoft.com/office/drawing/2014/main" id="{567E6175-DC66-4B1E-B8D1-2F4D01FA852B}"/>
              </a:ext>
            </a:extLst>
          </p:cNvPr>
          <p:cNvSpPr txBox="1"/>
          <p:nvPr/>
        </p:nvSpPr>
        <p:spPr>
          <a:xfrm>
            <a:off x="5318225" y="1371031"/>
            <a:ext cx="2598859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</a:rPr>
              <a:t>CONCENTRACIÓN</a:t>
            </a:r>
          </a:p>
        </p:txBody>
      </p:sp>
      <p:grpSp>
        <p:nvGrpSpPr>
          <p:cNvPr id="50" name="6 Grupo">
            <a:extLst>
              <a:ext uri="{FF2B5EF4-FFF2-40B4-BE49-F238E27FC236}">
                <a16:creationId xmlns:a16="http://schemas.microsoft.com/office/drawing/2014/main" id="{6C14DEAC-90D9-43D5-807D-881B829096C0}"/>
              </a:ext>
            </a:extLst>
          </p:cNvPr>
          <p:cNvGrpSpPr/>
          <p:nvPr/>
        </p:nvGrpSpPr>
        <p:grpSpPr>
          <a:xfrm>
            <a:off x="2324789" y="2778528"/>
            <a:ext cx="5422690" cy="3207874"/>
            <a:chOff x="2384007" y="2449567"/>
            <a:chExt cx="5422690" cy="3207874"/>
          </a:xfrm>
        </p:grpSpPr>
        <p:sp>
          <p:nvSpPr>
            <p:cNvPr id="51" name="3 CuadroTexto">
              <a:extLst>
                <a:ext uri="{FF2B5EF4-FFF2-40B4-BE49-F238E27FC236}">
                  <a16:creationId xmlns:a16="http://schemas.microsoft.com/office/drawing/2014/main" id="{FEC79749-7D18-47AE-8338-D3D54348D853}"/>
                </a:ext>
              </a:extLst>
            </p:cNvPr>
            <p:cNvSpPr txBox="1"/>
            <p:nvPr/>
          </p:nvSpPr>
          <p:spPr>
            <a:xfrm>
              <a:off x="2384007" y="5011110"/>
              <a:ext cx="1588098" cy="646331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AR" b="1" dirty="0">
                  <a:solidFill>
                    <a:schemeClr val="bg1"/>
                  </a:solidFill>
                </a:rPr>
                <a:t>SOLUCIÓN NO SATURADA</a:t>
              </a:r>
            </a:p>
          </p:txBody>
        </p:sp>
        <p:sp>
          <p:nvSpPr>
            <p:cNvPr id="52" name="44 CuadroTexto">
              <a:extLst>
                <a:ext uri="{FF2B5EF4-FFF2-40B4-BE49-F238E27FC236}">
                  <a16:creationId xmlns:a16="http://schemas.microsoft.com/office/drawing/2014/main" id="{D1E1BE33-EC77-4D2D-9F37-474E932DAC77}"/>
                </a:ext>
              </a:extLst>
            </p:cNvPr>
            <p:cNvSpPr txBox="1"/>
            <p:nvPr/>
          </p:nvSpPr>
          <p:spPr>
            <a:xfrm>
              <a:off x="4123244" y="5011109"/>
              <a:ext cx="1588098" cy="646331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AR" b="1" dirty="0">
                  <a:solidFill>
                    <a:schemeClr val="bg1"/>
                  </a:solidFill>
                </a:rPr>
                <a:t>SOLUCIÓN SATURADA</a:t>
              </a:r>
            </a:p>
          </p:txBody>
        </p:sp>
        <p:sp>
          <p:nvSpPr>
            <p:cNvPr id="53" name="45 CuadroTexto">
              <a:extLst>
                <a:ext uri="{FF2B5EF4-FFF2-40B4-BE49-F238E27FC236}">
                  <a16:creationId xmlns:a16="http://schemas.microsoft.com/office/drawing/2014/main" id="{68204C67-A49B-40AC-AE48-6CF78793C73B}"/>
                </a:ext>
              </a:extLst>
            </p:cNvPr>
            <p:cNvSpPr txBox="1"/>
            <p:nvPr/>
          </p:nvSpPr>
          <p:spPr>
            <a:xfrm>
              <a:off x="5862481" y="5011109"/>
              <a:ext cx="1944216" cy="646331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AR" b="1" dirty="0">
                  <a:solidFill>
                    <a:schemeClr val="bg1"/>
                  </a:solidFill>
                </a:rPr>
                <a:t>SOLUCIÓN SOBRESATURADA</a:t>
              </a:r>
            </a:p>
          </p:txBody>
        </p:sp>
        <p:grpSp>
          <p:nvGrpSpPr>
            <p:cNvPr id="54" name="5 Grupo">
              <a:extLst>
                <a:ext uri="{FF2B5EF4-FFF2-40B4-BE49-F238E27FC236}">
                  <a16:creationId xmlns:a16="http://schemas.microsoft.com/office/drawing/2014/main" id="{03B24194-0BD5-45BC-A6D5-5EB688B12146}"/>
                </a:ext>
              </a:extLst>
            </p:cNvPr>
            <p:cNvGrpSpPr/>
            <p:nvPr/>
          </p:nvGrpSpPr>
          <p:grpSpPr>
            <a:xfrm>
              <a:off x="2670005" y="2449567"/>
              <a:ext cx="4769019" cy="2455807"/>
              <a:chOff x="2670005" y="2449567"/>
              <a:chExt cx="4769019" cy="2455807"/>
            </a:xfrm>
          </p:grpSpPr>
          <p:pic>
            <p:nvPicPr>
              <p:cNvPr id="55" name="Picture 7">
                <a:extLst>
                  <a:ext uri="{FF2B5EF4-FFF2-40B4-BE49-F238E27FC236}">
                    <a16:creationId xmlns:a16="http://schemas.microsoft.com/office/drawing/2014/main" id="{0F2A1626-DA75-4CA0-91D5-A9FAC79485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0005" y="2449567"/>
                <a:ext cx="4769019" cy="24558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6" name="Picture 2" descr="http://www.feinmada.es/images/azucar6-1-_thumb.png">
                <a:extLst>
                  <a:ext uri="{FF2B5EF4-FFF2-40B4-BE49-F238E27FC236}">
                    <a16:creationId xmlns:a16="http://schemas.microsoft.com/office/drawing/2014/main" id="{E81FA672-BE2B-4BE3-8092-B13FBD1BB5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9688" y="3808601"/>
                <a:ext cx="727645" cy="6642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7" name="Picture 2" descr="http://www.feinmada.es/images/azucar6-1-_thumb.png">
                <a:extLst>
                  <a:ext uri="{FF2B5EF4-FFF2-40B4-BE49-F238E27FC236}">
                    <a16:creationId xmlns:a16="http://schemas.microsoft.com/office/drawing/2014/main" id="{F4BBC3D1-0E8D-485C-82B7-AC3152C57F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13216" y="3816061"/>
                <a:ext cx="727645" cy="6642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8" name="4 Flecha derecha">
                <a:extLst>
                  <a:ext uri="{FF2B5EF4-FFF2-40B4-BE49-F238E27FC236}">
                    <a16:creationId xmlns:a16="http://schemas.microsoft.com/office/drawing/2014/main" id="{E2EB156D-8436-462A-B76F-72EA42A329D2}"/>
                  </a:ext>
                </a:extLst>
              </p:cNvPr>
              <p:cNvSpPr/>
              <p:nvPr/>
            </p:nvSpPr>
            <p:spPr>
              <a:xfrm>
                <a:off x="3769688" y="4472866"/>
                <a:ext cx="801614" cy="166335"/>
              </a:xfrm>
              <a:prstGeom prst="rightArrow">
                <a:avLst/>
              </a:prstGeom>
              <a:solidFill>
                <a:srgbClr val="FF0066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59" name="48 Flecha derecha">
                <a:extLst>
                  <a:ext uri="{FF2B5EF4-FFF2-40B4-BE49-F238E27FC236}">
                    <a16:creationId xmlns:a16="http://schemas.microsoft.com/office/drawing/2014/main" id="{C802D71F-07CF-4828-9E71-FA13B171D8AE}"/>
                  </a:ext>
                </a:extLst>
              </p:cNvPr>
              <p:cNvSpPr/>
              <p:nvPr/>
            </p:nvSpPr>
            <p:spPr>
              <a:xfrm>
                <a:off x="5546910" y="4472866"/>
                <a:ext cx="801614" cy="166335"/>
              </a:xfrm>
              <a:prstGeom prst="rightArrow">
                <a:avLst/>
              </a:prstGeom>
              <a:solidFill>
                <a:srgbClr val="FF0066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7432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1F987CBB-B4E8-42A4-9CC1-DB6FD67CF990}"/>
              </a:ext>
            </a:extLst>
          </p:cNvPr>
          <p:cNvSpPr/>
          <p:nvPr/>
        </p:nvSpPr>
        <p:spPr>
          <a:xfrm>
            <a:off x="1407400" y="505056"/>
            <a:ext cx="6458066" cy="461665"/>
          </a:xfrm>
          <a:prstGeom prst="rect">
            <a:avLst/>
          </a:prstGeom>
          <a:solidFill>
            <a:srgbClr val="FF0066"/>
          </a:solidFill>
        </p:spPr>
        <p:txBody>
          <a:bodyPr wrap="square">
            <a:spAutoFit/>
          </a:bodyPr>
          <a:lstStyle/>
          <a:p>
            <a:pPr algn="ctr"/>
            <a:r>
              <a:rPr lang="es-AR" sz="2400" b="1" dirty="0">
                <a:solidFill>
                  <a:schemeClr val="bg1"/>
                </a:solidFill>
              </a:rPr>
              <a:t>¿CUÁNTA AZÚCAR PUEDO DISOLVER EN UN TÉ?</a:t>
            </a:r>
            <a:endParaRPr lang="es-AR" sz="2400" dirty="0"/>
          </a:p>
        </p:txBody>
      </p:sp>
      <p:pic>
        <p:nvPicPr>
          <p:cNvPr id="22" name="Picture 2" descr="http://ispop.com/wp-content/uploads/2015/06/1663.png">
            <a:extLst>
              <a:ext uri="{FF2B5EF4-FFF2-40B4-BE49-F238E27FC236}">
                <a16:creationId xmlns:a16="http://schemas.microsoft.com/office/drawing/2014/main" id="{176BCB72-B918-4596-A9E8-8558DFBC0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369" y="1444290"/>
            <a:ext cx="726001" cy="89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www.feinmada.es/images/azucar6-1-_thumb.png">
            <a:extLst>
              <a:ext uri="{FF2B5EF4-FFF2-40B4-BE49-F238E27FC236}">
                <a16:creationId xmlns:a16="http://schemas.microsoft.com/office/drawing/2014/main" id="{D117A460-6CA2-4506-9236-37A1E77AC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83" y="1125217"/>
            <a:ext cx="505935" cy="461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11">
            <a:extLst>
              <a:ext uri="{FF2B5EF4-FFF2-40B4-BE49-F238E27FC236}">
                <a16:creationId xmlns:a16="http://schemas.microsoft.com/office/drawing/2014/main" id="{2E843A3D-5168-4241-92DC-3F54390022A8}"/>
              </a:ext>
            </a:extLst>
          </p:cNvPr>
          <p:cNvSpPr txBox="1"/>
          <p:nvPr/>
        </p:nvSpPr>
        <p:spPr>
          <a:xfrm>
            <a:off x="2443224" y="1371031"/>
            <a:ext cx="1967660" cy="400110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</a:rPr>
              <a:t>SOLUCIONES</a:t>
            </a:r>
          </a:p>
        </p:txBody>
      </p:sp>
      <p:sp>
        <p:nvSpPr>
          <p:cNvPr id="38" name="Rectangle 12">
            <a:extLst>
              <a:ext uri="{FF2B5EF4-FFF2-40B4-BE49-F238E27FC236}">
                <a16:creationId xmlns:a16="http://schemas.microsoft.com/office/drawing/2014/main" id="{65E3A1B2-2B7B-442C-AB01-D7515FE1288D}"/>
              </a:ext>
            </a:extLst>
          </p:cNvPr>
          <p:cNvSpPr/>
          <p:nvPr/>
        </p:nvSpPr>
        <p:spPr>
          <a:xfrm>
            <a:off x="2746239" y="1825636"/>
            <a:ext cx="13166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SOLUTO</a:t>
            </a:r>
          </a:p>
          <a:p>
            <a:pPr algn="ctr"/>
            <a:r>
              <a:rPr lang="es-AR" b="1" dirty="0">
                <a:solidFill>
                  <a:schemeClr val="bg1"/>
                </a:solidFill>
                <a:effectLst/>
              </a:rPr>
              <a:t>SOLVENTE</a:t>
            </a:r>
          </a:p>
        </p:txBody>
      </p:sp>
      <p:sp>
        <p:nvSpPr>
          <p:cNvPr id="44" name="Rectangle 12">
            <a:extLst>
              <a:ext uri="{FF2B5EF4-FFF2-40B4-BE49-F238E27FC236}">
                <a16:creationId xmlns:a16="http://schemas.microsoft.com/office/drawing/2014/main" id="{BE39E831-BD87-4AF2-94BB-612585C1B70C}"/>
              </a:ext>
            </a:extLst>
          </p:cNvPr>
          <p:cNvSpPr/>
          <p:nvPr/>
        </p:nvSpPr>
        <p:spPr>
          <a:xfrm>
            <a:off x="5036134" y="1829205"/>
            <a:ext cx="32263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Relación entre la cantidad de soluto y la cantidad de solvente</a:t>
            </a:r>
            <a:endParaRPr lang="es-AR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48" name="Right Arrow 15">
            <a:extLst>
              <a:ext uri="{FF2B5EF4-FFF2-40B4-BE49-F238E27FC236}">
                <a16:creationId xmlns:a16="http://schemas.microsoft.com/office/drawing/2014/main" id="{A0E46375-BEA5-49CB-915B-CC8BCD1C703E}"/>
              </a:ext>
            </a:extLst>
          </p:cNvPr>
          <p:cNvSpPr/>
          <p:nvPr/>
        </p:nvSpPr>
        <p:spPr>
          <a:xfrm>
            <a:off x="4605751" y="1436794"/>
            <a:ext cx="517606" cy="300178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9" name="TextBox 11">
            <a:extLst>
              <a:ext uri="{FF2B5EF4-FFF2-40B4-BE49-F238E27FC236}">
                <a16:creationId xmlns:a16="http://schemas.microsoft.com/office/drawing/2014/main" id="{567E6175-DC66-4B1E-B8D1-2F4D01FA852B}"/>
              </a:ext>
            </a:extLst>
          </p:cNvPr>
          <p:cNvSpPr txBox="1"/>
          <p:nvPr/>
        </p:nvSpPr>
        <p:spPr>
          <a:xfrm>
            <a:off x="5318225" y="1371031"/>
            <a:ext cx="2598859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</a:rPr>
              <a:t>CONCENTRACIÓN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BC98581B-A56F-4E46-B18C-B80E832E81DB}"/>
              </a:ext>
            </a:extLst>
          </p:cNvPr>
          <p:cNvSpPr/>
          <p:nvPr/>
        </p:nvSpPr>
        <p:spPr>
          <a:xfrm>
            <a:off x="5318225" y="4296880"/>
            <a:ext cx="31330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s-AR" sz="1600" b="1" dirty="0">
                <a:solidFill>
                  <a:schemeClr val="bg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máxima cantidad de soluto que se disuelve en una cantidad dada de solvente a una cierta temperatura. </a:t>
            </a:r>
            <a:endParaRPr lang="es-AR" sz="1400" b="1" dirty="0">
              <a:solidFill>
                <a:schemeClr val="bg1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ight Arrow 15">
            <a:extLst>
              <a:ext uri="{FF2B5EF4-FFF2-40B4-BE49-F238E27FC236}">
                <a16:creationId xmlns:a16="http://schemas.microsoft.com/office/drawing/2014/main" id="{4805B1EF-D414-47C5-BF14-DB0F7C80E6CB}"/>
              </a:ext>
            </a:extLst>
          </p:cNvPr>
          <p:cNvSpPr/>
          <p:nvPr/>
        </p:nvSpPr>
        <p:spPr>
          <a:xfrm rot="5400000">
            <a:off x="3145762" y="2647985"/>
            <a:ext cx="517606" cy="300178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5" name="3 CuadroTexto">
            <a:extLst>
              <a:ext uri="{FF2B5EF4-FFF2-40B4-BE49-F238E27FC236}">
                <a16:creationId xmlns:a16="http://schemas.microsoft.com/office/drawing/2014/main" id="{3AD217E2-F441-4457-8F92-F778A428B890}"/>
              </a:ext>
            </a:extLst>
          </p:cNvPr>
          <p:cNvSpPr txBox="1"/>
          <p:nvPr/>
        </p:nvSpPr>
        <p:spPr>
          <a:xfrm>
            <a:off x="2072134" y="3288879"/>
            <a:ext cx="2666121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SOLUCIÓN NO SATURADA</a:t>
            </a:r>
          </a:p>
        </p:txBody>
      </p:sp>
      <p:sp>
        <p:nvSpPr>
          <p:cNvPr id="26" name="44 CuadroTexto">
            <a:extLst>
              <a:ext uri="{FF2B5EF4-FFF2-40B4-BE49-F238E27FC236}">
                <a16:creationId xmlns:a16="http://schemas.microsoft.com/office/drawing/2014/main" id="{AEC90955-3E9B-45D6-8BA1-D05FA51B42B4}"/>
              </a:ext>
            </a:extLst>
          </p:cNvPr>
          <p:cNvSpPr txBox="1"/>
          <p:nvPr/>
        </p:nvSpPr>
        <p:spPr>
          <a:xfrm>
            <a:off x="2072134" y="3839208"/>
            <a:ext cx="2259721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SOLUCIÓN SATURADA</a:t>
            </a:r>
          </a:p>
        </p:txBody>
      </p:sp>
      <p:sp>
        <p:nvSpPr>
          <p:cNvPr id="27" name="45 CuadroTexto">
            <a:extLst>
              <a:ext uri="{FF2B5EF4-FFF2-40B4-BE49-F238E27FC236}">
                <a16:creationId xmlns:a16="http://schemas.microsoft.com/office/drawing/2014/main" id="{787548A9-065D-4D18-9A03-ECE37285814B}"/>
              </a:ext>
            </a:extLst>
          </p:cNvPr>
          <p:cNvSpPr txBox="1"/>
          <p:nvPr/>
        </p:nvSpPr>
        <p:spPr>
          <a:xfrm>
            <a:off x="2072134" y="4404932"/>
            <a:ext cx="29640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SOLUCIÓN SOBRESATURADA</a:t>
            </a:r>
          </a:p>
        </p:txBody>
      </p:sp>
      <p:sp>
        <p:nvSpPr>
          <p:cNvPr id="28" name="Right Arrow 15">
            <a:extLst>
              <a:ext uri="{FF2B5EF4-FFF2-40B4-BE49-F238E27FC236}">
                <a16:creationId xmlns:a16="http://schemas.microsoft.com/office/drawing/2014/main" id="{D4C8B755-75B0-42B2-A171-CE564AA85F12}"/>
              </a:ext>
            </a:extLst>
          </p:cNvPr>
          <p:cNvSpPr/>
          <p:nvPr/>
        </p:nvSpPr>
        <p:spPr>
          <a:xfrm>
            <a:off x="4548715" y="3881482"/>
            <a:ext cx="1066993" cy="300178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TextBox 11">
            <a:extLst>
              <a:ext uri="{FF2B5EF4-FFF2-40B4-BE49-F238E27FC236}">
                <a16:creationId xmlns:a16="http://schemas.microsoft.com/office/drawing/2014/main" id="{975CC348-C414-45D9-9719-2DA661FBBDD8}"/>
              </a:ext>
            </a:extLst>
          </p:cNvPr>
          <p:cNvSpPr txBox="1"/>
          <p:nvPr/>
        </p:nvSpPr>
        <p:spPr>
          <a:xfrm>
            <a:off x="5834065" y="3839208"/>
            <a:ext cx="1932320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</a:rPr>
              <a:t>SOLUBILIDAD</a:t>
            </a:r>
          </a:p>
        </p:txBody>
      </p:sp>
    </p:spTree>
    <p:extLst>
      <p:ext uri="{BB962C8B-B14F-4D97-AF65-F5344CB8AC3E}">
        <p14:creationId xmlns:p14="http://schemas.microsoft.com/office/powerpoint/2010/main" val="1179021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1EC91C51-72BF-40C2-A965-839A6B4264D9}"/>
              </a:ext>
            </a:extLst>
          </p:cNvPr>
          <p:cNvSpPr txBox="1"/>
          <p:nvPr/>
        </p:nvSpPr>
        <p:spPr>
          <a:xfrm>
            <a:off x="3588170" y="1851322"/>
            <a:ext cx="1967660" cy="707886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4000" b="1" dirty="0">
                <a:solidFill>
                  <a:schemeClr val="bg1"/>
                </a:solidFill>
              </a:rPr>
              <a:t>HOT ICE</a:t>
            </a:r>
          </a:p>
        </p:txBody>
      </p:sp>
      <p:pic>
        <p:nvPicPr>
          <p:cNvPr id="2052" name="Picture 4" descr="🤔 Cara Pensativa Emoji">
            <a:extLst>
              <a:ext uri="{FF2B5EF4-FFF2-40B4-BE49-F238E27FC236}">
                <a16:creationId xmlns:a16="http://schemas.microsoft.com/office/drawing/2014/main" id="{CF052B17-4DAB-47A1-9504-139A455A0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930236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763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>
            <a:extLst>
              <a:ext uri="{FF2B5EF4-FFF2-40B4-BE49-F238E27FC236}">
                <a16:creationId xmlns:a16="http://schemas.microsoft.com/office/drawing/2014/main" id="{110B3E2A-A322-425E-8F56-11A321038845}"/>
              </a:ext>
            </a:extLst>
          </p:cNvPr>
          <p:cNvSpPr/>
          <p:nvPr/>
        </p:nvSpPr>
        <p:spPr>
          <a:xfrm>
            <a:off x="1985463" y="2618619"/>
            <a:ext cx="55144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400" b="1" dirty="0" err="1">
                <a:solidFill>
                  <a:srgbClr val="FF0066"/>
                </a:solidFill>
              </a:rPr>
              <a:t>Checkpoint</a:t>
            </a:r>
            <a:r>
              <a:rPr lang="es-AR" sz="4400" b="1" dirty="0">
                <a:solidFill>
                  <a:srgbClr val="FF0066"/>
                </a:solidFill>
              </a:rPr>
              <a:t> #2</a:t>
            </a:r>
          </a:p>
          <a:p>
            <a:pPr algn="ctr"/>
            <a:r>
              <a:rPr lang="es-AR" sz="4400" b="1" dirty="0">
                <a:solidFill>
                  <a:schemeClr val="bg1"/>
                </a:solidFill>
              </a:rPr>
              <a:t>¿DUDAS, PREGUNTAS?</a:t>
            </a:r>
            <a:endParaRPr lang="es-AR" sz="4400" dirty="0"/>
          </a:p>
        </p:txBody>
      </p:sp>
    </p:spTree>
    <p:extLst>
      <p:ext uri="{BB962C8B-B14F-4D97-AF65-F5344CB8AC3E}">
        <p14:creationId xmlns:p14="http://schemas.microsoft.com/office/powerpoint/2010/main" val="2578534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1F987CBB-B4E8-42A4-9CC1-DB6FD67CF990}"/>
              </a:ext>
            </a:extLst>
          </p:cNvPr>
          <p:cNvSpPr/>
          <p:nvPr/>
        </p:nvSpPr>
        <p:spPr>
          <a:xfrm>
            <a:off x="1407400" y="505056"/>
            <a:ext cx="6458066" cy="461665"/>
          </a:xfrm>
          <a:prstGeom prst="rect">
            <a:avLst/>
          </a:prstGeom>
          <a:solidFill>
            <a:srgbClr val="FF0066"/>
          </a:solidFill>
        </p:spPr>
        <p:txBody>
          <a:bodyPr wrap="square">
            <a:spAutoFit/>
          </a:bodyPr>
          <a:lstStyle/>
          <a:p>
            <a:pPr algn="ctr"/>
            <a:r>
              <a:rPr lang="es-AR" sz="2400" b="1" dirty="0">
                <a:solidFill>
                  <a:schemeClr val="bg1"/>
                </a:solidFill>
              </a:rPr>
              <a:t>¿CUÁNTA AZÚCAR PUEDO DISOLVER EN UN TÉ?</a:t>
            </a:r>
            <a:endParaRPr lang="es-AR" sz="2400" dirty="0"/>
          </a:p>
        </p:txBody>
      </p:sp>
      <p:pic>
        <p:nvPicPr>
          <p:cNvPr id="22" name="Picture 2" descr="http://ispop.com/wp-content/uploads/2015/06/1663.png">
            <a:extLst>
              <a:ext uri="{FF2B5EF4-FFF2-40B4-BE49-F238E27FC236}">
                <a16:creationId xmlns:a16="http://schemas.microsoft.com/office/drawing/2014/main" id="{176BCB72-B918-4596-A9E8-8558DFBC0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369" y="1444290"/>
            <a:ext cx="726001" cy="89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www.feinmada.es/images/azucar6-1-_thumb.png">
            <a:extLst>
              <a:ext uri="{FF2B5EF4-FFF2-40B4-BE49-F238E27FC236}">
                <a16:creationId xmlns:a16="http://schemas.microsoft.com/office/drawing/2014/main" id="{D117A460-6CA2-4506-9236-37A1E77AC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83" y="1125217"/>
            <a:ext cx="505935" cy="461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11">
            <a:extLst>
              <a:ext uri="{FF2B5EF4-FFF2-40B4-BE49-F238E27FC236}">
                <a16:creationId xmlns:a16="http://schemas.microsoft.com/office/drawing/2014/main" id="{2E843A3D-5168-4241-92DC-3F54390022A8}"/>
              </a:ext>
            </a:extLst>
          </p:cNvPr>
          <p:cNvSpPr txBox="1"/>
          <p:nvPr/>
        </p:nvSpPr>
        <p:spPr>
          <a:xfrm>
            <a:off x="2443224" y="1371031"/>
            <a:ext cx="1967660" cy="400110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</a:rPr>
              <a:t>SOLUCIONES</a:t>
            </a:r>
          </a:p>
        </p:txBody>
      </p:sp>
      <p:sp>
        <p:nvSpPr>
          <p:cNvPr id="38" name="Rectangle 12">
            <a:extLst>
              <a:ext uri="{FF2B5EF4-FFF2-40B4-BE49-F238E27FC236}">
                <a16:creationId xmlns:a16="http://schemas.microsoft.com/office/drawing/2014/main" id="{65E3A1B2-2B7B-442C-AB01-D7515FE1288D}"/>
              </a:ext>
            </a:extLst>
          </p:cNvPr>
          <p:cNvSpPr/>
          <p:nvPr/>
        </p:nvSpPr>
        <p:spPr>
          <a:xfrm>
            <a:off x="2746239" y="1825636"/>
            <a:ext cx="13166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SOLUTO</a:t>
            </a:r>
          </a:p>
          <a:p>
            <a:pPr algn="ctr"/>
            <a:r>
              <a:rPr lang="es-AR" b="1" dirty="0">
                <a:solidFill>
                  <a:schemeClr val="bg1"/>
                </a:solidFill>
                <a:effectLst/>
              </a:rPr>
              <a:t>SOLVENTE</a:t>
            </a:r>
          </a:p>
        </p:txBody>
      </p:sp>
      <p:sp>
        <p:nvSpPr>
          <p:cNvPr id="44" name="Rectangle 12">
            <a:extLst>
              <a:ext uri="{FF2B5EF4-FFF2-40B4-BE49-F238E27FC236}">
                <a16:creationId xmlns:a16="http://schemas.microsoft.com/office/drawing/2014/main" id="{BE39E831-BD87-4AF2-94BB-612585C1B70C}"/>
              </a:ext>
            </a:extLst>
          </p:cNvPr>
          <p:cNvSpPr/>
          <p:nvPr/>
        </p:nvSpPr>
        <p:spPr>
          <a:xfrm>
            <a:off x="5036134" y="1829205"/>
            <a:ext cx="32263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Relación entre la cantidad de soluto y la cantidad de solvente</a:t>
            </a:r>
            <a:endParaRPr lang="es-AR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48" name="Right Arrow 15">
            <a:extLst>
              <a:ext uri="{FF2B5EF4-FFF2-40B4-BE49-F238E27FC236}">
                <a16:creationId xmlns:a16="http://schemas.microsoft.com/office/drawing/2014/main" id="{A0E46375-BEA5-49CB-915B-CC8BCD1C703E}"/>
              </a:ext>
            </a:extLst>
          </p:cNvPr>
          <p:cNvSpPr/>
          <p:nvPr/>
        </p:nvSpPr>
        <p:spPr>
          <a:xfrm>
            <a:off x="4605751" y="1436794"/>
            <a:ext cx="517606" cy="300178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9" name="TextBox 11">
            <a:extLst>
              <a:ext uri="{FF2B5EF4-FFF2-40B4-BE49-F238E27FC236}">
                <a16:creationId xmlns:a16="http://schemas.microsoft.com/office/drawing/2014/main" id="{567E6175-DC66-4B1E-B8D1-2F4D01FA852B}"/>
              </a:ext>
            </a:extLst>
          </p:cNvPr>
          <p:cNvSpPr txBox="1"/>
          <p:nvPr/>
        </p:nvSpPr>
        <p:spPr>
          <a:xfrm>
            <a:off x="5318225" y="1371031"/>
            <a:ext cx="2598859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</a:rPr>
              <a:t>CONCENTRACIÓN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BC98581B-A56F-4E46-B18C-B80E832E81DB}"/>
              </a:ext>
            </a:extLst>
          </p:cNvPr>
          <p:cNvSpPr/>
          <p:nvPr/>
        </p:nvSpPr>
        <p:spPr>
          <a:xfrm>
            <a:off x="5318225" y="4296880"/>
            <a:ext cx="31330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s-AR" sz="1600" b="1" dirty="0">
                <a:solidFill>
                  <a:schemeClr val="bg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máxima cantidad de soluto que se disuelve en una cantidad dada de solvente a una cierta temperatura. </a:t>
            </a:r>
            <a:endParaRPr lang="es-AR" sz="1400" b="1" dirty="0">
              <a:solidFill>
                <a:schemeClr val="bg1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ight Arrow 15">
            <a:extLst>
              <a:ext uri="{FF2B5EF4-FFF2-40B4-BE49-F238E27FC236}">
                <a16:creationId xmlns:a16="http://schemas.microsoft.com/office/drawing/2014/main" id="{4805B1EF-D414-47C5-BF14-DB0F7C80E6CB}"/>
              </a:ext>
            </a:extLst>
          </p:cNvPr>
          <p:cNvSpPr/>
          <p:nvPr/>
        </p:nvSpPr>
        <p:spPr>
          <a:xfrm rot="5400000">
            <a:off x="3145762" y="2647985"/>
            <a:ext cx="517606" cy="300178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5" name="3 CuadroTexto">
            <a:extLst>
              <a:ext uri="{FF2B5EF4-FFF2-40B4-BE49-F238E27FC236}">
                <a16:creationId xmlns:a16="http://schemas.microsoft.com/office/drawing/2014/main" id="{3AD217E2-F441-4457-8F92-F778A428B890}"/>
              </a:ext>
            </a:extLst>
          </p:cNvPr>
          <p:cNvSpPr txBox="1"/>
          <p:nvPr/>
        </p:nvSpPr>
        <p:spPr>
          <a:xfrm>
            <a:off x="2072134" y="3288879"/>
            <a:ext cx="2666121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SOLUCIÓN NO SATURADA</a:t>
            </a:r>
          </a:p>
        </p:txBody>
      </p:sp>
      <p:sp>
        <p:nvSpPr>
          <p:cNvPr id="26" name="44 CuadroTexto">
            <a:extLst>
              <a:ext uri="{FF2B5EF4-FFF2-40B4-BE49-F238E27FC236}">
                <a16:creationId xmlns:a16="http://schemas.microsoft.com/office/drawing/2014/main" id="{AEC90955-3E9B-45D6-8BA1-D05FA51B42B4}"/>
              </a:ext>
            </a:extLst>
          </p:cNvPr>
          <p:cNvSpPr txBox="1"/>
          <p:nvPr/>
        </p:nvSpPr>
        <p:spPr>
          <a:xfrm>
            <a:off x="2072134" y="3839208"/>
            <a:ext cx="2259721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SOLUCIÓN SATURADA</a:t>
            </a:r>
          </a:p>
        </p:txBody>
      </p:sp>
      <p:sp>
        <p:nvSpPr>
          <p:cNvPr id="27" name="45 CuadroTexto">
            <a:extLst>
              <a:ext uri="{FF2B5EF4-FFF2-40B4-BE49-F238E27FC236}">
                <a16:creationId xmlns:a16="http://schemas.microsoft.com/office/drawing/2014/main" id="{787548A9-065D-4D18-9A03-ECE37285814B}"/>
              </a:ext>
            </a:extLst>
          </p:cNvPr>
          <p:cNvSpPr txBox="1"/>
          <p:nvPr/>
        </p:nvSpPr>
        <p:spPr>
          <a:xfrm>
            <a:off x="2072134" y="4404932"/>
            <a:ext cx="29640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SOLUCIÓN SOBRESATURADA</a:t>
            </a:r>
          </a:p>
        </p:txBody>
      </p:sp>
      <p:sp>
        <p:nvSpPr>
          <p:cNvPr id="28" name="Right Arrow 15">
            <a:extLst>
              <a:ext uri="{FF2B5EF4-FFF2-40B4-BE49-F238E27FC236}">
                <a16:creationId xmlns:a16="http://schemas.microsoft.com/office/drawing/2014/main" id="{D4C8B755-75B0-42B2-A171-CE564AA85F12}"/>
              </a:ext>
            </a:extLst>
          </p:cNvPr>
          <p:cNvSpPr/>
          <p:nvPr/>
        </p:nvSpPr>
        <p:spPr>
          <a:xfrm>
            <a:off x="4548715" y="3881482"/>
            <a:ext cx="1066993" cy="300178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TextBox 11">
            <a:extLst>
              <a:ext uri="{FF2B5EF4-FFF2-40B4-BE49-F238E27FC236}">
                <a16:creationId xmlns:a16="http://schemas.microsoft.com/office/drawing/2014/main" id="{975CC348-C414-45D9-9719-2DA661FBBDD8}"/>
              </a:ext>
            </a:extLst>
          </p:cNvPr>
          <p:cNvSpPr txBox="1"/>
          <p:nvPr/>
        </p:nvSpPr>
        <p:spPr>
          <a:xfrm>
            <a:off x="5834065" y="3839208"/>
            <a:ext cx="1932320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</a:rPr>
              <a:t>SOLUBILIDAD</a:t>
            </a:r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90C1DE6D-7FB3-4EA7-A2C7-B6E6BC2949EF}"/>
              </a:ext>
            </a:extLst>
          </p:cNvPr>
          <p:cNvSpPr/>
          <p:nvPr/>
        </p:nvSpPr>
        <p:spPr>
          <a:xfrm>
            <a:off x="5271551" y="5117637"/>
            <a:ext cx="32263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b="1" dirty="0">
                <a:solidFill>
                  <a:schemeClr val="accent2"/>
                </a:solidFill>
              </a:rPr>
              <a:t>¿De qué factores depende?</a:t>
            </a:r>
            <a:endParaRPr lang="es-AR" b="1" dirty="0">
              <a:solidFill>
                <a:schemeClr val="accent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93939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0D93B86-459B-4D22-B6B7-954457CF28D7}"/>
              </a:ext>
            </a:extLst>
          </p:cNvPr>
          <p:cNvSpPr txBox="1"/>
          <p:nvPr/>
        </p:nvSpPr>
        <p:spPr>
          <a:xfrm>
            <a:off x="200256" y="219963"/>
            <a:ext cx="6246726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¿De qué depende la solubilidad?</a:t>
            </a:r>
          </a:p>
        </p:txBody>
      </p:sp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9BE4BC6A-8860-4934-8769-9BC7D7C00564}"/>
              </a:ext>
            </a:extLst>
          </p:cNvPr>
          <p:cNvSpPr/>
          <p:nvPr/>
        </p:nvSpPr>
        <p:spPr>
          <a:xfrm>
            <a:off x="277092" y="1551709"/>
            <a:ext cx="572654" cy="203200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3 CuadroTexto">
            <a:extLst>
              <a:ext uri="{FF2B5EF4-FFF2-40B4-BE49-F238E27FC236}">
                <a16:creationId xmlns:a16="http://schemas.microsoft.com/office/drawing/2014/main" id="{C2A24BEF-4E9C-409E-A742-958F4F2FACBD}"/>
              </a:ext>
            </a:extLst>
          </p:cNvPr>
          <p:cNvSpPr txBox="1"/>
          <p:nvPr/>
        </p:nvSpPr>
        <p:spPr>
          <a:xfrm>
            <a:off x="1277805" y="1330143"/>
            <a:ext cx="2850848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NATURALEZA QUÍMICA</a:t>
            </a:r>
          </a:p>
          <a:p>
            <a:pPr algn="ctr"/>
            <a:r>
              <a:rPr lang="es-AR" b="1" dirty="0">
                <a:solidFill>
                  <a:schemeClr val="bg1"/>
                </a:solidFill>
              </a:rPr>
              <a:t>DEL SOLUTO Y EL SOLVENTE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A78B38E-C661-4A84-A832-C396FB3CDF0F}"/>
              </a:ext>
            </a:extLst>
          </p:cNvPr>
          <p:cNvSpPr txBox="1"/>
          <p:nvPr/>
        </p:nvSpPr>
        <p:spPr>
          <a:xfrm>
            <a:off x="997525" y="2070991"/>
            <a:ext cx="3714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>
                <a:solidFill>
                  <a:schemeClr val="bg1"/>
                </a:solidFill>
              </a:rPr>
              <a:t>“Lo semejante disuelve lo semejante”</a:t>
            </a:r>
          </a:p>
        </p:txBody>
      </p:sp>
      <p:pic>
        <p:nvPicPr>
          <p:cNvPr id="22530" name="Picture 2" descr="Bread and Butter Item by LadyPirran on DeviantArt">
            <a:extLst>
              <a:ext uri="{FF2B5EF4-FFF2-40B4-BE49-F238E27FC236}">
                <a16:creationId xmlns:a16="http://schemas.microsoft.com/office/drawing/2014/main" id="{6067A123-C455-4A65-90FB-A5E7352AC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905" y="1416197"/>
            <a:ext cx="880655" cy="8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ispop.com/wp-content/uploads/2015/06/1663.png">
            <a:extLst>
              <a:ext uri="{FF2B5EF4-FFF2-40B4-BE49-F238E27FC236}">
                <a16:creationId xmlns:a16="http://schemas.microsoft.com/office/drawing/2014/main" id="{D493B7E6-AA86-48EC-8A93-8A943DB7C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761" y="1212965"/>
            <a:ext cx="879861" cy="108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8B07E21E-1A73-43A5-BFB6-2BFC1A2F1CA9}"/>
              </a:ext>
            </a:extLst>
          </p:cNvPr>
          <p:cNvSpPr/>
          <p:nvPr/>
        </p:nvSpPr>
        <p:spPr>
          <a:xfrm>
            <a:off x="277092" y="3181172"/>
            <a:ext cx="572654" cy="203200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3 CuadroTexto">
            <a:extLst>
              <a:ext uri="{FF2B5EF4-FFF2-40B4-BE49-F238E27FC236}">
                <a16:creationId xmlns:a16="http://schemas.microsoft.com/office/drawing/2014/main" id="{EB38ADDB-6250-46BF-9CAD-A606C3137A92}"/>
              </a:ext>
            </a:extLst>
          </p:cNvPr>
          <p:cNvSpPr txBox="1"/>
          <p:nvPr/>
        </p:nvSpPr>
        <p:spPr>
          <a:xfrm>
            <a:off x="1277805" y="3098106"/>
            <a:ext cx="163165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TEMPERATURA</a:t>
            </a:r>
          </a:p>
        </p:txBody>
      </p:sp>
    </p:spTree>
    <p:extLst>
      <p:ext uri="{BB962C8B-B14F-4D97-AF65-F5344CB8AC3E}">
        <p14:creationId xmlns:p14="http://schemas.microsoft.com/office/powerpoint/2010/main" val="3487431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E9BD797F-8F1B-4E34-9E98-BF515EE4C40F}"/>
              </a:ext>
            </a:extLst>
          </p:cNvPr>
          <p:cNvGrpSpPr/>
          <p:nvPr/>
        </p:nvGrpSpPr>
        <p:grpSpPr>
          <a:xfrm>
            <a:off x="2889322" y="401238"/>
            <a:ext cx="3014657" cy="2175707"/>
            <a:chOff x="2051720" y="2564904"/>
            <a:chExt cx="5015309" cy="3628054"/>
          </a:xfrm>
        </p:grpSpPr>
        <p:sp>
          <p:nvSpPr>
            <p:cNvPr id="3" name="2 Rectángulo">
              <a:extLst>
                <a:ext uri="{FF2B5EF4-FFF2-40B4-BE49-F238E27FC236}">
                  <a16:creationId xmlns:a16="http://schemas.microsoft.com/office/drawing/2014/main" id="{068B24A3-EA37-42E1-950D-B5EE20567D5A}"/>
                </a:ext>
              </a:extLst>
            </p:cNvPr>
            <p:cNvSpPr/>
            <p:nvPr/>
          </p:nvSpPr>
          <p:spPr>
            <a:xfrm>
              <a:off x="2051720" y="2564904"/>
              <a:ext cx="4968552" cy="355604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4" name="Picture 2" descr="http://quimica.laguia2000.com/wp-content/uploads/2011/04/SOLU2.gif">
              <a:extLst>
                <a:ext uri="{FF2B5EF4-FFF2-40B4-BE49-F238E27FC236}">
                  <a16:creationId xmlns:a16="http://schemas.microsoft.com/office/drawing/2014/main" id="{AE6CD2D5-2867-4007-8BCA-10A18AA926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5736" y="2636912"/>
              <a:ext cx="4871293" cy="355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4" descr="Ejercicios de recuperación">
            <a:extLst>
              <a:ext uri="{FF2B5EF4-FFF2-40B4-BE49-F238E27FC236}">
                <a16:creationId xmlns:a16="http://schemas.microsoft.com/office/drawing/2014/main" id="{1CE91964-1FE6-46CC-81B8-3BDB29577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67" y="3429000"/>
            <a:ext cx="2651120" cy="2546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urvas de solubilidad _soluciones_">
            <a:extLst>
              <a:ext uri="{FF2B5EF4-FFF2-40B4-BE49-F238E27FC236}">
                <a16:creationId xmlns:a16="http://schemas.microsoft.com/office/drawing/2014/main" id="{ACCD056B-8DFE-43A4-A623-50F1D90CA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145" y="3424075"/>
            <a:ext cx="2586180" cy="255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3 CuadroTexto">
            <a:extLst>
              <a:ext uri="{FF2B5EF4-FFF2-40B4-BE49-F238E27FC236}">
                <a16:creationId xmlns:a16="http://schemas.microsoft.com/office/drawing/2014/main" id="{592BFA6F-B14D-4A4F-BF58-43CDC66EDC49}"/>
              </a:ext>
            </a:extLst>
          </p:cNvPr>
          <p:cNvSpPr txBox="1"/>
          <p:nvPr/>
        </p:nvSpPr>
        <p:spPr>
          <a:xfrm>
            <a:off x="1140044" y="2922827"/>
            <a:ext cx="2026366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SOLUTOS SÓLIDOS</a:t>
            </a:r>
          </a:p>
        </p:txBody>
      </p:sp>
      <p:sp>
        <p:nvSpPr>
          <p:cNvPr id="8" name="3 CuadroTexto">
            <a:extLst>
              <a:ext uri="{FF2B5EF4-FFF2-40B4-BE49-F238E27FC236}">
                <a16:creationId xmlns:a16="http://schemas.microsoft.com/office/drawing/2014/main" id="{4D5AF8D0-5E28-4F62-8C31-3D417ABED372}"/>
              </a:ext>
            </a:extLst>
          </p:cNvPr>
          <p:cNvSpPr txBox="1"/>
          <p:nvPr/>
        </p:nvSpPr>
        <p:spPr>
          <a:xfrm>
            <a:off x="5498289" y="2922827"/>
            <a:ext cx="2229891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SOLUTOS GASEOSOS</a:t>
            </a:r>
          </a:p>
        </p:txBody>
      </p:sp>
    </p:spTree>
    <p:extLst>
      <p:ext uri="{BB962C8B-B14F-4D97-AF65-F5344CB8AC3E}">
        <p14:creationId xmlns:p14="http://schemas.microsoft.com/office/powerpoint/2010/main" val="3894413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0D93B86-459B-4D22-B6B7-954457CF28D7}"/>
              </a:ext>
            </a:extLst>
          </p:cNvPr>
          <p:cNvSpPr txBox="1"/>
          <p:nvPr/>
        </p:nvSpPr>
        <p:spPr>
          <a:xfrm>
            <a:off x="200256" y="219963"/>
            <a:ext cx="6246726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¿De qué depende la solubilidad?</a:t>
            </a:r>
          </a:p>
        </p:txBody>
      </p:sp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9BE4BC6A-8860-4934-8769-9BC7D7C00564}"/>
              </a:ext>
            </a:extLst>
          </p:cNvPr>
          <p:cNvSpPr/>
          <p:nvPr/>
        </p:nvSpPr>
        <p:spPr>
          <a:xfrm>
            <a:off x="277092" y="1551709"/>
            <a:ext cx="572654" cy="203200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3 CuadroTexto">
            <a:extLst>
              <a:ext uri="{FF2B5EF4-FFF2-40B4-BE49-F238E27FC236}">
                <a16:creationId xmlns:a16="http://schemas.microsoft.com/office/drawing/2014/main" id="{C2A24BEF-4E9C-409E-A742-958F4F2FACBD}"/>
              </a:ext>
            </a:extLst>
          </p:cNvPr>
          <p:cNvSpPr txBox="1"/>
          <p:nvPr/>
        </p:nvSpPr>
        <p:spPr>
          <a:xfrm>
            <a:off x="1277805" y="1330143"/>
            <a:ext cx="2850848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NATURALEZA QUÍMICA</a:t>
            </a:r>
          </a:p>
          <a:p>
            <a:pPr algn="ctr"/>
            <a:r>
              <a:rPr lang="es-AR" b="1" dirty="0">
                <a:solidFill>
                  <a:schemeClr val="bg1"/>
                </a:solidFill>
              </a:rPr>
              <a:t>DEL SOLUTO Y EL SOLVENTE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A78B38E-C661-4A84-A832-C396FB3CDF0F}"/>
              </a:ext>
            </a:extLst>
          </p:cNvPr>
          <p:cNvSpPr txBox="1"/>
          <p:nvPr/>
        </p:nvSpPr>
        <p:spPr>
          <a:xfrm>
            <a:off x="997525" y="2070991"/>
            <a:ext cx="3714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>
                <a:solidFill>
                  <a:schemeClr val="bg1"/>
                </a:solidFill>
              </a:rPr>
              <a:t>“Lo semejante disuelve lo semejante”</a:t>
            </a:r>
          </a:p>
        </p:txBody>
      </p:sp>
      <p:pic>
        <p:nvPicPr>
          <p:cNvPr id="22530" name="Picture 2" descr="Bread and Butter Item by LadyPirran on DeviantArt">
            <a:extLst>
              <a:ext uri="{FF2B5EF4-FFF2-40B4-BE49-F238E27FC236}">
                <a16:creationId xmlns:a16="http://schemas.microsoft.com/office/drawing/2014/main" id="{6067A123-C455-4A65-90FB-A5E7352AC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905" y="1416197"/>
            <a:ext cx="880655" cy="8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ispop.com/wp-content/uploads/2015/06/1663.png">
            <a:extLst>
              <a:ext uri="{FF2B5EF4-FFF2-40B4-BE49-F238E27FC236}">
                <a16:creationId xmlns:a16="http://schemas.microsoft.com/office/drawing/2014/main" id="{D493B7E6-AA86-48EC-8A93-8A943DB7C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761" y="1212965"/>
            <a:ext cx="879861" cy="108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8B07E21E-1A73-43A5-BFB6-2BFC1A2F1CA9}"/>
              </a:ext>
            </a:extLst>
          </p:cNvPr>
          <p:cNvSpPr/>
          <p:nvPr/>
        </p:nvSpPr>
        <p:spPr>
          <a:xfrm>
            <a:off x="277092" y="3181172"/>
            <a:ext cx="572654" cy="203200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3 CuadroTexto">
            <a:extLst>
              <a:ext uri="{FF2B5EF4-FFF2-40B4-BE49-F238E27FC236}">
                <a16:creationId xmlns:a16="http://schemas.microsoft.com/office/drawing/2014/main" id="{EB38ADDB-6250-46BF-9CAD-A606C3137A92}"/>
              </a:ext>
            </a:extLst>
          </p:cNvPr>
          <p:cNvSpPr txBox="1"/>
          <p:nvPr/>
        </p:nvSpPr>
        <p:spPr>
          <a:xfrm>
            <a:off x="1277805" y="3098106"/>
            <a:ext cx="163165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TEMPERATURA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DF25B6D-7DE7-4322-B940-D2B3D0ACDDD8}"/>
              </a:ext>
            </a:extLst>
          </p:cNvPr>
          <p:cNvSpPr/>
          <p:nvPr/>
        </p:nvSpPr>
        <p:spPr>
          <a:xfrm>
            <a:off x="997525" y="3637819"/>
            <a:ext cx="69734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>
                <a:solidFill>
                  <a:schemeClr val="bg1"/>
                </a:solidFill>
                <a:latin typeface="Calibri" panose="020F0502020204030204" pitchFamily="34" charset="0"/>
                <a:ea typeface="Cambria" panose="02040503050406030204" pitchFamily="18" charset="0"/>
              </a:rPr>
              <a:t>Mayoría de los sólidos: un incremento en la temperatura del sistema causa un aumento en la solubilidad del soluto. </a:t>
            </a:r>
          </a:p>
          <a:p>
            <a:r>
              <a:rPr lang="es-AR" dirty="0">
                <a:solidFill>
                  <a:schemeClr val="bg1"/>
                </a:solidFill>
                <a:latin typeface="Calibri" panose="020F0502020204030204" pitchFamily="34" charset="0"/>
                <a:ea typeface="Cambria" panose="02040503050406030204" pitchFamily="18" charset="0"/>
              </a:rPr>
              <a:t>Gases: un aumento en la temperatura disminuye la solubilidad.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3D862AE2-89B4-46A0-B1E6-EEB2BD1CD38F}"/>
              </a:ext>
            </a:extLst>
          </p:cNvPr>
          <p:cNvSpPr/>
          <p:nvPr/>
        </p:nvSpPr>
        <p:spPr>
          <a:xfrm>
            <a:off x="277092" y="5001492"/>
            <a:ext cx="572654" cy="203200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3 CuadroTexto">
            <a:extLst>
              <a:ext uri="{FF2B5EF4-FFF2-40B4-BE49-F238E27FC236}">
                <a16:creationId xmlns:a16="http://schemas.microsoft.com/office/drawing/2014/main" id="{FC577603-9490-4FF9-BE6F-B1BEB2822F4F}"/>
              </a:ext>
            </a:extLst>
          </p:cNvPr>
          <p:cNvSpPr txBox="1"/>
          <p:nvPr/>
        </p:nvSpPr>
        <p:spPr>
          <a:xfrm>
            <a:off x="1277805" y="4918426"/>
            <a:ext cx="1114413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PRESIÓN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5369E58-AA31-467B-8F76-E01A10B70894}"/>
              </a:ext>
            </a:extLst>
          </p:cNvPr>
          <p:cNvSpPr/>
          <p:nvPr/>
        </p:nvSpPr>
        <p:spPr>
          <a:xfrm>
            <a:off x="997524" y="5441803"/>
            <a:ext cx="58373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>
                <a:solidFill>
                  <a:schemeClr val="bg1"/>
                </a:solidFill>
                <a:latin typeface="Calibri" panose="020F0502020204030204" pitchFamily="34" charset="0"/>
                <a:ea typeface="Cambria" panose="02040503050406030204" pitchFamily="18" charset="0"/>
              </a:rPr>
              <a:t>Sólidos: no influye apreciablemente. </a:t>
            </a:r>
          </a:p>
          <a:p>
            <a:r>
              <a:rPr lang="es-AR" dirty="0">
                <a:solidFill>
                  <a:schemeClr val="bg1"/>
                </a:solidFill>
                <a:latin typeface="Calibri" panose="020F0502020204030204" pitchFamily="34" charset="0"/>
                <a:ea typeface="Cambria" panose="02040503050406030204" pitchFamily="18" charset="0"/>
              </a:rPr>
              <a:t>Gases: la solubilidad de un gas en un líquido es directamente proporcional a la presión a la que se encuentra.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15" name="3 CuadroTexto">
            <a:extLst>
              <a:ext uri="{FF2B5EF4-FFF2-40B4-BE49-F238E27FC236}">
                <a16:creationId xmlns:a16="http://schemas.microsoft.com/office/drawing/2014/main" id="{A5D3FDEC-2B98-4FF8-A8F4-81F433E7D649}"/>
              </a:ext>
            </a:extLst>
          </p:cNvPr>
          <p:cNvSpPr txBox="1"/>
          <p:nvPr/>
        </p:nvSpPr>
        <p:spPr>
          <a:xfrm>
            <a:off x="6911204" y="5826574"/>
            <a:ext cx="1793286" cy="369332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LEY DE HENRY</a:t>
            </a:r>
          </a:p>
        </p:txBody>
      </p:sp>
    </p:spTree>
    <p:extLst>
      <p:ext uri="{BB962C8B-B14F-4D97-AF65-F5344CB8AC3E}">
        <p14:creationId xmlns:p14="http://schemas.microsoft.com/office/powerpoint/2010/main" val="2473076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>
            <a:extLst>
              <a:ext uri="{FF2B5EF4-FFF2-40B4-BE49-F238E27FC236}">
                <a16:creationId xmlns:a16="http://schemas.microsoft.com/office/drawing/2014/main" id="{110B3E2A-A322-425E-8F56-11A321038845}"/>
              </a:ext>
            </a:extLst>
          </p:cNvPr>
          <p:cNvSpPr/>
          <p:nvPr/>
        </p:nvSpPr>
        <p:spPr>
          <a:xfrm>
            <a:off x="2317972" y="2239928"/>
            <a:ext cx="45080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400" b="1" dirty="0" err="1">
                <a:solidFill>
                  <a:srgbClr val="FF0066"/>
                </a:solidFill>
              </a:rPr>
              <a:t>Checkpoint</a:t>
            </a:r>
            <a:r>
              <a:rPr lang="es-AR" sz="4400" b="1" dirty="0">
                <a:solidFill>
                  <a:srgbClr val="FF0066"/>
                </a:solidFill>
              </a:rPr>
              <a:t> #3</a:t>
            </a:r>
          </a:p>
          <a:p>
            <a:pPr algn="ctr"/>
            <a:r>
              <a:rPr lang="es-AR" sz="4400" b="1" dirty="0">
                <a:solidFill>
                  <a:schemeClr val="bg1"/>
                </a:solidFill>
              </a:rPr>
              <a:t>¿SE ENTENDIÓ?</a:t>
            </a:r>
            <a:endParaRPr lang="es-AR" sz="4400" dirty="0"/>
          </a:p>
        </p:txBody>
      </p:sp>
    </p:spTree>
    <p:extLst>
      <p:ext uri="{BB962C8B-B14F-4D97-AF65-F5344CB8AC3E}">
        <p14:creationId xmlns:p14="http://schemas.microsoft.com/office/powerpoint/2010/main" val="2268116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E44AF53-FA81-4A20-9F84-F799F1865E42}"/>
              </a:ext>
            </a:extLst>
          </p:cNvPr>
          <p:cNvSpPr/>
          <p:nvPr/>
        </p:nvSpPr>
        <p:spPr>
          <a:xfrm>
            <a:off x="2516909" y="643602"/>
            <a:ext cx="4110181" cy="46166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es-AR" sz="2400" b="1" dirty="0">
                <a:solidFill>
                  <a:schemeClr val="bg1"/>
                </a:solidFill>
              </a:rPr>
              <a:t>EL MITO DE LA “MALA ONDA”</a:t>
            </a:r>
            <a:endParaRPr lang="es-AR" sz="2400" dirty="0"/>
          </a:p>
        </p:txBody>
      </p:sp>
      <p:pic>
        <p:nvPicPr>
          <p:cNvPr id="25602" name="Picture 2" descr="El motivo por el cual se forman burbujas en un vaso con agua">
            <a:extLst>
              <a:ext uri="{FF2B5EF4-FFF2-40B4-BE49-F238E27FC236}">
                <a16:creationId xmlns:a16="http://schemas.microsoft.com/office/drawing/2014/main" id="{3E933218-8CA2-455A-AA3E-19301B398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509" y="1704551"/>
            <a:ext cx="4414982" cy="293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BF814AB-ACCB-4FB1-B5D0-2F6DD20E8125}"/>
              </a:ext>
            </a:extLst>
          </p:cNvPr>
          <p:cNvSpPr txBox="1"/>
          <p:nvPr/>
        </p:nvSpPr>
        <p:spPr>
          <a:xfrm>
            <a:off x="2026494" y="5153449"/>
            <a:ext cx="50910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dirty="0">
                <a:solidFill>
                  <a:schemeClr val="bg1"/>
                </a:solidFill>
              </a:rPr>
              <a:t>¿CÓMO PODRÍAMOS PROBARLO?</a:t>
            </a:r>
          </a:p>
        </p:txBody>
      </p:sp>
    </p:spTree>
    <p:extLst>
      <p:ext uri="{BB962C8B-B14F-4D97-AF65-F5344CB8AC3E}">
        <p14:creationId xmlns:p14="http://schemas.microsoft.com/office/powerpoint/2010/main" val="966452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6801D0C-C608-45CD-99FE-9410BD08F9C9}"/>
              </a:ext>
            </a:extLst>
          </p:cNvPr>
          <p:cNvSpPr txBox="1"/>
          <p:nvPr/>
        </p:nvSpPr>
        <p:spPr>
          <a:xfrm>
            <a:off x="200255" y="136838"/>
            <a:ext cx="4159309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Objetivo de esta clase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9A1AE1E-4D63-4C80-A09E-67D8A21A73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473" y="1487055"/>
            <a:ext cx="3281073" cy="433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200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611559" y="1412776"/>
            <a:ext cx="65650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s-AR" sz="2000" dirty="0">
                <a:solidFill>
                  <a:srgbClr val="FF0066"/>
                </a:solidFill>
              </a:rPr>
              <a:t>Solubilidad de azúcar</a:t>
            </a:r>
          </a:p>
          <a:p>
            <a:pPr algn="just"/>
            <a:r>
              <a:rPr lang="es-AR" sz="2000" dirty="0">
                <a:solidFill>
                  <a:srgbClr val="FFC000"/>
                </a:solidFill>
              </a:rPr>
              <a:t>	</a:t>
            </a:r>
            <a:r>
              <a:rPr lang="es-AR" sz="2000" dirty="0">
                <a:solidFill>
                  <a:schemeClr val="bg1"/>
                </a:solidFill>
              </a:rPr>
              <a:t>Analizar la solubilidad del azúcar de mesa (sacarosa) a    </a:t>
            </a:r>
          </a:p>
          <a:p>
            <a:pPr algn="just"/>
            <a:r>
              <a:rPr lang="es-AR" sz="2000" dirty="0">
                <a:solidFill>
                  <a:schemeClr val="bg1"/>
                </a:solidFill>
              </a:rPr>
              <a:t>        partir de la preparación de distintos tipos de almíbar.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611560" y="3068960"/>
            <a:ext cx="79408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dirty="0">
                <a:solidFill>
                  <a:srgbClr val="FF0066"/>
                </a:solidFill>
              </a:rPr>
              <a:t>2. Rock Candy</a:t>
            </a:r>
          </a:p>
        </p:txBody>
      </p:sp>
      <p:pic>
        <p:nvPicPr>
          <p:cNvPr id="6" name="Picture 2" descr="http://rlv.zcache.es/pegatina_verde_del_frasco_de_erlenmeyer-r650183d384994d9eb5924b47268de970_v9waf_8byvr_512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1" b="89888" l="18820" r="744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517232"/>
            <a:ext cx="1480097" cy="1480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1BD4727-837D-4171-A0FF-53A25CCF732F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127" y="3233918"/>
            <a:ext cx="3878422" cy="288448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8DA033E-2E3C-4B78-A3E7-6AB80407662A}"/>
              </a:ext>
            </a:extLst>
          </p:cNvPr>
          <p:cNvSpPr txBox="1"/>
          <p:nvPr/>
        </p:nvSpPr>
        <p:spPr>
          <a:xfrm>
            <a:off x="200256" y="136838"/>
            <a:ext cx="2820036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Experimentos</a:t>
            </a:r>
          </a:p>
        </p:txBody>
      </p:sp>
    </p:spTree>
    <p:extLst>
      <p:ext uri="{BB962C8B-B14F-4D97-AF65-F5344CB8AC3E}">
        <p14:creationId xmlns:p14="http://schemas.microsoft.com/office/powerpoint/2010/main" val="18490738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8296</TotalTime>
  <Words>549</Words>
  <Application>Microsoft Office PowerPoint</Application>
  <PresentationFormat>Presentación en pantalla (4:3)</PresentationFormat>
  <Paragraphs>91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Arial</vt:lpstr>
      <vt:lpstr>Bradley Hand ITC</vt:lpstr>
      <vt:lpstr>Calibri</vt:lpstr>
      <vt:lpstr>Calibri Light</vt:lpstr>
      <vt:lpstr>Cambria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valearvejita@gmail.com</dc:creator>
  <cp:lastModifiedBy>valearvejita@gmail.com</cp:lastModifiedBy>
  <cp:revision>151</cp:revision>
  <dcterms:created xsi:type="dcterms:W3CDTF">2020-07-04T22:43:06Z</dcterms:created>
  <dcterms:modified xsi:type="dcterms:W3CDTF">2020-08-13T22:57:58Z</dcterms:modified>
</cp:coreProperties>
</file>