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8" r:id="rId2"/>
    <p:sldId id="509" r:id="rId3"/>
    <p:sldId id="639" r:id="rId4"/>
    <p:sldId id="609" r:id="rId5"/>
    <p:sldId id="651" r:id="rId6"/>
    <p:sldId id="548" r:id="rId7"/>
    <p:sldId id="291" r:id="rId8"/>
    <p:sldId id="647" r:id="rId9"/>
    <p:sldId id="492" r:id="rId10"/>
    <p:sldId id="656" r:id="rId11"/>
    <p:sldId id="662" r:id="rId12"/>
    <p:sldId id="663" r:id="rId13"/>
    <p:sldId id="666" r:id="rId14"/>
    <p:sldId id="681" r:id="rId15"/>
    <p:sldId id="680" r:id="rId16"/>
    <p:sldId id="676" r:id="rId17"/>
    <p:sldId id="682" r:id="rId18"/>
    <p:sldId id="683" r:id="rId19"/>
    <p:sldId id="690" r:id="rId20"/>
    <p:sldId id="691" r:id="rId21"/>
    <p:sldId id="697" r:id="rId22"/>
    <p:sldId id="694" r:id="rId23"/>
    <p:sldId id="355" r:id="rId24"/>
    <p:sldId id="696" r:id="rId25"/>
    <p:sldId id="427" r:id="rId26"/>
    <p:sldId id="553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learvejita@gmail.com" initials="v" lastIdx="1" clrIdx="0">
    <p:extLst>
      <p:ext uri="{19B8F6BF-5375-455C-9EA6-DF929625EA0E}">
        <p15:presenceInfo xmlns:p15="http://schemas.microsoft.com/office/powerpoint/2012/main" userId="ec5cad1b4653ef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CC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94" autoAdjust="0"/>
    <p:restoredTop sz="95256" autoAdjust="0"/>
  </p:normalViewPr>
  <p:slideViewPr>
    <p:cSldViewPr snapToGrid="0" showGuides="1">
      <p:cViewPr varScale="1">
        <p:scale>
          <a:sx n="83" d="100"/>
          <a:sy n="83" d="100"/>
        </p:scale>
        <p:origin x="1728" y="48"/>
      </p:cViewPr>
      <p:guideLst>
        <p:guide orient="horz" pos="2160"/>
        <p:guide pos="2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C1199-E1A3-4DF5-963C-79B457FA2761}" type="datetimeFigureOut">
              <a:rPr lang="es-AR" smtClean="0"/>
              <a:t>21/8/2020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F9945-F6E8-483B-AC29-06362CC172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2780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109A4-1C04-49AF-881F-69096D159EEF}" type="slidenum">
              <a:rPr lang="es-AR" smtClean="0"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3263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109A4-1C04-49AF-881F-69096D159EEF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04301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109A4-1C04-49AF-881F-69096D159EEF}" type="slidenum">
              <a:rPr lang="es-AR" smtClean="0"/>
              <a:t>18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7347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109A4-1C04-49AF-881F-69096D159EEF}" type="slidenum">
              <a:rPr lang="es-AR" smtClean="0"/>
              <a:t>24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98865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21/8/2020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70132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21/8/2020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7162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21/8/2020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27006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21/8/2020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991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21/8/2020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91755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21/8/2020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24436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21/8/2020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6891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21/8/2020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27171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21/8/2020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8530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21/8/2020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12219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21/8/2020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72057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09F6E-067B-4554-8639-E847196559B3}" type="datetimeFigureOut">
              <a:rPr lang="es-AR" smtClean="0"/>
              <a:t>21/8/2020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73982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12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0.gif"/><Relationship Id="rId5" Type="http://schemas.openxmlformats.org/officeDocument/2006/relationships/image" Target="../media/image6.png"/><Relationship Id="rId10" Type="http://schemas.openxmlformats.org/officeDocument/2006/relationships/image" Target="../media/image9.jpeg"/><Relationship Id="rId4" Type="http://schemas.openxmlformats.org/officeDocument/2006/relationships/image" Target="../media/image5.jpeg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4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43F6AAA-7DC7-4250-9EF2-247B2FF73AB0}"/>
              </a:ext>
            </a:extLst>
          </p:cNvPr>
          <p:cNvSpPr txBox="1"/>
          <p:nvPr/>
        </p:nvSpPr>
        <p:spPr>
          <a:xfrm>
            <a:off x="1306522" y="3497148"/>
            <a:ext cx="6530955" cy="1754326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¿Por qué para la química una </a:t>
            </a:r>
          </a:p>
          <a:p>
            <a:pPr algn="ctr"/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solución es más que la respuesta </a:t>
            </a:r>
          </a:p>
          <a:p>
            <a:pPr algn="ctr"/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a un problema?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D65DCD9-288E-4E16-B36A-84BBAE3593FD}"/>
              </a:ext>
            </a:extLst>
          </p:cNvPr>
          <p:cNvSpPr txBox="1"/>
          <p:nvPr/>
        </p:nvSpPr>
        <p:spPr>
          <a:xfrm>
            <a:off x="1787244" y="947125"/>
            <a:ext cx="5737468" cy="1323439"/>
          </a:xfrm>
          <a:prstGeom prst="rect">
            <a:avLst/>
          </a:prstGeom>
          <a:solidFill>
            <a:srgbClr val="FF0066"/>
          </a:solidFill>
        </p:spPr>
        <p:txBody>
          <a:bodyPr wrap="none" rtlCol="0">
            <a:spAutoFit/>
          </a:bodyPr>
          <a:lstStyle/>
          <a:p>
            <a:pPr algn="ctr"/>
            <a:r>
              <a:rPr lang="es-AR" sz="4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MEZCLAS</a:t>
            </a:r>
          </a:p>
          <a:p>
            <a:pPr algn="ctr"/>
            <a:r>
              <a:rPr lang="es-AR" sz="4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Soluciones y Dispersiones</a:t>
            </a:r>
          </a:p>
        </p:txBody>
      </p:sp>
    </p:spTree>
    <p:extLst>
      <p:ext uri="{BB962C8B-B14F-4D97-AF65-F5344CB8AC3E}">
        <p14:creationId xmlns:p14="http://schemas.microsoft.com/office/powerpoint/2010/main" val="999443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466A3781-8C58-4653-9E8A-E550A8CBB681}"/>
              </a:ext>
            </a:extLst>
          </p:cNvPr>
          <p:cNvSpPr txBox="1"/>
          <p:nvPr/>
        </p:nvSpPr>
        <p:spPr>
          <a:xfrm>
            <a:off x="200255" y="219963"/>
            <a:ext cx="4140835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Objetivo de esta clase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E01E55-BB33-496E-815F-920C12895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140" y="1501601"/>
            <a:ext cx="6141720" cy="455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67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016FE0B3-B8DC-48EB-ABD6-C70AA4F41D54}"/>
              </a:ext>
            </a:extLst>
          </p:cNvPr>
          <p:cNvSpPr txBox="1"/>
          <p:nvPr/>
        </p:nvSpPr>
        <p:spPr>
          <a:xfrm>
            <a:off x="200256" y="219963"/>
            <a:ext cx="4030000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¿De dónde venimos?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9C32E8B-3EBC-4B55-87EB-CFFBDAEE196B}"/>
              </a:ext>
            </a:extLst>
          </p:cNvPr>
          <p:cNvSpPr txBox="1"/>
          <p:nvPr/>
        </p:nvSpPr>
        <p:spPr>
          <a:xfrm>
            <a:off x="197312" y="1089890"/>
            <a:ext cx="886985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FF0066"/>
                </a:solidFill>
              </a:rPr>
              <a:t>SISTEMA MATERIAL</a:t>
            </a:r>
            <a:r>
              <a:rPr lang="es-AR" dirty="0">
                <a:solidFill>
                  <a:schemeClr val="bg1"/>
                </a:solidFill>
              </a:rPr>
              <a:t>: porción limitada de materia del universo que se aísla para su estudio.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00B0F0"/>
                </a:solidFill>
              </a:rPr>
              <a:t>intercambio entre el sistema y el medio que lo rodea</a:t>
            </a:r>
            <a:endParaRPr lang="es-AR" dirty="0">
              <a:solidFill>
                <a:srgbClr val="00B0F0"/>
              </a:solidFill>
            </a:endParaRPr>
          </a:p>
          <a:p>
            <a:r>
              <a:rPr lang="es-AR" dirty="0">
                <a:solidFill>
                  <a:schemeClr val="bg1"/>
                </a:solidFill>
              </a:rPr>
              <a:t>			</a:t>
            </a:r>
            <a:r>
              <a:rPr lang="es-AR" i="1" dirty="0">
                <a:solidFill>
                  <a:schemeClr val="bg1"/>
                </a:solidFill>
              </a:rPr>
              <a:t>sistemas abiertos</a:t>
            </a:r>
            <a:r>
              <a:rPr lang="es-AR" dirty="0">
                <a:solidFill>
                  <a:schemeClr val="bg1"/>
                </a:solidFill>
              </a:rPr>
              <a:t> 		</a:t>
            </a:r>
            <a:r>
              <a:rPr lang="es-AR" i="1" dirty="0">
                <a:solidFill>
                  <a:schemeClr val="bg1"/>
                </a:solidFill>
              </a:rPr>
              <a:t>sistemas cerrados</a:t>
            </a:r>
            <a:r>
              <a:rPr lang="es-AR" dirty="0">
                <a:solidFill>
                  <a:schemeClr val="bg1"/>
                </a:solidFill>
              </a:rPr>
              <a:t> 		</a:t>
            </a:r>
            <a:r>
              <a:rPr lang="es-AR" i="1" dirty="0">
                <a:solidFill>
                  <a:schemeClr val="bg1"/>
                </a:solidFill>
              </a:rPr>
              <a:t>sistemas aislados</a:t>
            </a:r>
            <a:r>
              <a:rPr lang="es-AR" dirty="0">
                <a:solidFill>
                  <a:schemeClr val="bg1"/>
                </a:solidFill>
              </a:rPr>
              <a:t>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00B0F0"/>
                </a:solidFill>
              </a:rPr>
              <a:t>composición</a:t>
            </a:r>
          </a:p>
          <a:p>
            <a:pPr lvl="2"/>
            <a:r>
              <a:rPr lang="es-AR" b="1" i="1" dirty="0">
                <a:solidFill>
                  <a:schemeClr val="bg1"/>
                </a:solidFill>
              </a:rPr>
              <a:t>	</a:t>
            </a:r>
            <a:r>
              <a:rPr lang="es-AR" i="1" dirty="0">
                <a:solidFill>
                  <a:schemeClr val="bg1"/>
                </a:solidFill>
              </a:rPr>
              <a:t>sistemas puros			mezclas</a:t>
            </a:r>
            <a:endParaRPr lang="es-AR" dirty="0">
              <a:solidFill>
                <a:schemeClr val="bg1"/>
              </a:solidFill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00B0F0"/>
                </a:solidFill>
              </a:rPr>
              <a:t>propiedades intensivas del sistema</a:t>
            </a:r>
            <a:endParaRPr lang="es-AR" dirty="0">
              <a:solidFill>
                <a:srgbClr val="00B0F0"/>
              </a:solidFill>
            </a:endParaRPr>
          </a:p>
          <a:p>
            <a:r>
              <a:rPr lang="es-AR" dirty="0">
                <a:solidFill>
                  <a:schemeClr val="bg1"/>
                </a:solidFill>
              </a:rPr>
              <a:t>		 		</a:t>
            </a:r>
            <a:r>
              <a:rPr lang="es-AR" i="1" dirty="0">
                <a:solidFill>
                  <a:schemeClr val="bg1"/>
                </a:solidFill>
              </a:rPr>
              <a:t>sistemas homogéneos </a:t>
            </a:r>
            <a:r>
              <a:rPr lang="es-AR" dirty="0">
                <a:solidFill>
                  <a:schemeClr val="bg1"/>
                </a:solidFill>
              </a:rPr>
              <a:t>(1 fase)	</a:t>
            </a:r>
            <a:r>
              <a:rPr lang="es-AR" i="1" dirty="0">
                <a:solidFill>
                  <a:schemeClr val="bg1"/>
                </a:solidFill>
              </a:rPr>
              <a:t>sistemas heterogéneos</a:t>
            </a:r>
            <a:r>
              <a:rPr lang="es-AR" dirty="0">
                <a:solidFill>
                  <a:schemeClr val="bg1"/>
                </a:solidFill>
              </a:rPr>
              <a:t> (más de 1 fase)</a:t>
            </a:r>
          </a:p>
          <a:p>
            <a:r>
              <a:rPr lang="es-AR" dirty="0">
                <a:solidFill>
                  <a:schemeClr val="bg1"/>
                </a:solidFill>
              </a:rPr>
              <a:t>				</a:t>
            </a:r>
            <a:r>
              <a:rPr lang="es-ES_tradnl" dirty="0">
                <a:solidFill>
                  <a:schemeClr val="bg1"/>
                </a:solidFill>
              </a:rPr>
              <a:t>		</a:t>
            </a:r>
            <a:endParaRPr lang="es-AR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00B050"/>
                </a:solidFill>
              </a:rPr>
              <a:t>SOLUCIONES</a:t>
            </a:r>
            <a:r>
              <a:rPr lang="es-AR" dirty="0">
                <a:solidFill>
                  <a:schemeClr val="bg1"/>
                </a:solidFill>
              </a:rPr>
              <a:t>: mezclas perfectamente homogéneas de dos o más sustancias en la que cada componente es indistinguible a simple vista o al microscopio. </a:t>
            </a:r>
            <a:endParaRPr lang="es-AR" sz="16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bg1"/>
                </a:solidFill>
              </a:rPr>
              <a:t>Componentes</a:t>
            </a:r>
            <a:r>
              <a:rPr lang="es-AR" dirty="0">
                <a:solidFill>
                  <a:schemeClr val="bg1"/>
                </a:solidFill>
              </a:rPr>
              <a:t>: </a:t>
            </a:r>
            <a:r>
              <a:rPr lang="es-AR" b="1" dirty="0">
                <a:solidFill>
                  <a:schemeClr val="accent2"/>
                </a:solidFill>
              </a:rPr>
              <a:t>soluto</a:t>
            </a:r>
            <a:r>
              <a:rPr lang="es-AR" dirty="0">
                <a:solidFill>
                  <a:schemeClr val="bg1"/>
                </a:solidFill>
              </a:rPr>
              <a:t> (menor proporción) y </a:t>
            </a:r>
            <a:r>
              <a:rPr lang="es-AR" b="1" dirty="0">
                <a:solidFill>
                  <a:schemeClr val="accent2"/>
                </a:solidFill>
              </a:rPr>
              <a:t>solvente</a:t>
            </a:r>
            <a:r>
              <a:rPr lang="es-AR" dirty="0">
                <a:solidFill>
                  <a:schemeClr val="bg1"/>
                </a:solidFill>
              </a:rPr>
              <a:t> (mayor proporción). </a:t>
            </a:r>
            <a:endParaRPr lang="es-AR" sz="16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bg1"/>
                </a:solidFill>
              </a:rPr>
              <a:t>Estado de agregación</a:t>
            </a:r>
            <a:r>
              <a:rPr lang="es-AR" dirty="0">
                <a:solidFill>
                  <a:schemeClr val="bg1"/>
                </a:solidFill>
              </a:rPr>
              <a:t>: lo define el solvente. </a:t>
            </a:r>
            <a:endParaRPr lang="es-AR" sz="16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2"/>
                </a:solidFill>
              </a:rPr>
              <a:t>Concentración</a:t>
            </a:r>
            <a:r>
              <a:rPr lang="es-AR" b="1" dirty="0">
                <a:solidFill>
                  <a:schemeClr val="bg1"/>
                </a:solidFill>
              </a:rPr>
              <a:t>: </a:t>
            </a:r>
          </a:p>
          <a:p>
            <a:pPr lvl="1"/>
            <a:r>
              <a:rPr lang="es-AR" i="1" dirty="0">
                <a:solidFill>
                  <a:schemeClr val="bg1"/>
                </a:solidFill>
              </a:rPr>
              <a:t>		soluciones insaturadas	soluciones saturadas	soluciones sobresaturadas</a:t>
            </a:r>
            <a:endParaRPr lang="es-AR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bg1"/>
                </a:solidFill>
              </a:rPr>
              <a:t>Miscibilidad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2"/>
                </a:solidFill>
              </a:rPr>
              <a:t>Solubilidad</a:t>
            </a:r>
            <a:r>
              <a:rPr lang="es-AR" dirty="0">
                <a:solidFill>
                  <a:schemeClr val="bg1"/>
                </a:solidFill>
              </a:rPr>
              <a:t>: </a:t>
            </a:r>
            <a:r>
              <a:rPr lang="es-AR" dirty="0">
                <a:solidFill>
                  <a:schemeClr val="bg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máxima cantidad de soluto que se disuelve en una cantidad dada de solvente a una cierta temperatura. </a:t>
            </a:r>
            <a:endParaRPr lang="es-AR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CC00FF"/>
                </a:solidFill>
              </a:rPr>
              <a:t>Naturaleza química de soluto/s y solvente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CC00FF"/>
                </a:solidFill>
              </a:rPr>
              <a:t>Temperatura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CC00FF"/>
                </a:solidFill>
              </a:rPr>
              <a:t>Presión</a:t>
            </a:r>
          </a:p>
        </p:txBody>
      </p:sp>
    </p:spTree>
    <p:extLst>
      <p:ext uri="{BB962C8B-B14F-4D97-AF65-F5344CB8AC3E}">
        <p14:creationId xmlns:p14="http://schemas.microsoft.com/office/powerpoint/2010/main" val="1774959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>
            <a:extLst>
              <a:ext uri="{FF2B5EF4-FFF2-40B4-BE49-F238E27FC236}">
                <a16:creationId xmlns:a16="http://schemas.microsoft.com/office/drawing/2014/main" id="{110B3E2A-A322-425E-8F56-11A321038845}"/>
              </a:ext>
            </a:extLst>
          </p:cNvPr>
          <p:cNvSpPr/>
          <p:nvPr/>
        </p:nvSpPr>
        <p:spPr>
          <a:xfrm>
            <a:off x="2317972" y="2239928"/>
            <a:ext cx="45080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400" b="1" dirty="0" err="1">
                <a:solidFill>
                  <a:srgbClr val="FF0066"/>
                </a:solidFill>
              </a:rPr>
              <a:t>Checkpoint</a:t>
            </a:r>
            <a:r>
              <a:rPr lang="es-AR" sz="4400" b="1" dirty="0">
                <a:solidFill>
                  <a:srgbClr val="FF0066"/>
                </a:solidFill>
              </a:rPr>
              <a:t> #1</a:t>
            </a:r>
          </a:p>
          <a:p>
            <a:pPr algn="ctr"/>
            <a:r>
              <a:rPr lang="es-AR" sz="4400" b="1" dirty="0">
                <a:solidFill>
                  <a:schemeClr val="bg1"/>
                </a:solidFill>
              </a:rPr>
              <a:t>¿VAMOS BIEN?</a:t>
            </a:r>
            <a:endParaRPr lang="es-AR" sz="4400" dirty="0"/>
          </a:p>
        </p:txBody>
      </p:sp>
    </p:spTree>
    <p:extLst>
      <p:ext uri="{BB962C8B-B14F-4D97-AF65-F5344CB8AC3E}">
        <p14:creationId xmlns:p14="http://schemas.microsoft.com/office/powerpoint/2010/main" val="2627637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3012519" y="4195869"/>
            <a:ext cx="4335001" cy="1297731"/>
            <a:chOff x="4559291" y="4941167"/>
            <a:chExt cx="5721379" cy="1384576"/>
          </a:xfrm>
        </p:grpSpPr>
        <p:grpSp>
          <p:nvGrpSpPr>
            <p:cNvPr id="11" name="Group 10"/>
            <p:cNvGrpSpPr/>
            <p:nvPr/>
          </p:nvGrpSpPr>
          <p:grpSpPr>
            <a:xfrm>
              <a:off x="4559291" y="4941167"/>
              <a:ext cx="5721379" cy="1384576"/>
              <a:chOff x="2180403" y="5229199"/>
              <a:chExt cx="5721379" cy="1384576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2237086" y="5229200"/>
                <a:ext cx="2334914" cy="1384575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pic>
            <p:nvPicPr>
              <p:cNvPr id="22530" name="Picture 2" descr="http://www.textoscientificos.com/imagenes/quimica/bituminosos.g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100000" l="0" r="52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80403" y="5229199"/>
                <a:ext cx="5721379" cy="1384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2" name="TextBox 21"/>
            <p:cNvSpPr txBox="1"/>
            <p:nvPr/>
          </p:nvSpPr>
          <p:spPr>
            <a:xfrm>
              <a:off x="6960478" y="5377779"/>
              <a:ext cx="1729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b="1" dirty="0">
                  <a:solidFill>
                    <a:schemeClr val="bg1"/>
                  </a:solidFill>
                </a:rPr>
                <a:t>FASE CONTINUA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965293" y="5817920"/>
              <a:ext cx="16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b="1" dirty="0">
                  <a:solidFill>
                    <a:schemeClr val="bg1"/>
                  </a:solidFill>
                </a:rPr>
                <a:t>FASE DISPERSA</a:t>
              </a:r>
            </a:p>
          </p:txBody>
        </p:sp>
      </p:grpSp>
      <p:sp>
        <p:nvSpPr>
          <p:cNvPr id="30" name="Rectangle 29"/>
          <p:cNvSpPr/>
          <p:nvPr/>
        </p:nvSpPr>
        <p:spPr>
          <a:xfrm>
            <a:off x="179510" y="844723"/>
            <a:ext cx="88569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Sistema de composición y propiedades variables formado por dos o más sustancias puras que conservan sus propiedades independientes. </a:t>
            </a:r>
            <a:endParaRPr lang="es-AR" sz="2000" dirty="0">
              <a:solidFill>
                <a:schemeClr val="bg1"/>
              </a:solidFill>
              <a:effectLst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BC77B25-F541-48DE-882B-52FF428B3FE2}"/>
              </a:ext>
            </a:extLst>
          </p:cNvPr>
          <p:cNvSpPr txBox="1"/>
          <p:nvPr/>
        </p:nvSpPr>
        <p:spPr>
          <a:xfrm>
            <a:off x="200256" y="219963"/>
            <a:ext cx="1804035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Mezclas</a:t>
            </a: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87CB55A2-F02E-4BD6-BAAE-71AFC1E34FC1}"/>
              </a:ext>
            </a:extLst>
          </p:cNvPr>
          <p:cNvSpPr txBox="1"/>
          <p:nvPr/>
        </p:nvSpPr>
        <p:spPr>
          <a:xfrm>
            <a:off x="330756" y="2099288"/>
            <a:ext cx="25686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>
                <a:solidFill>
                  <a:srgbClr val="FFFFCC"/>
                </a:solidFill>
              </a:rPr>
              <a:t>HOMOGÉNEAS   =</a:t>
            </a:r>
          </a:p>
          <a:p>
            <a:pPr algn="ctr"/>
            <a:r>
              <a:rPr lang="es-AR" sz="2400" dirty="0">
                <a:solidFill>
                  <a:schemeClr val="bg1"/>
                </a:solidFill>
              </a:rPr>
              <a:t>Una fase</a:t>
            </a: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287E33D1-F782-4096-9E9D-C58949D875E2}"/>
              </a:ext>
            </a:extLst>
          </p:cNvPr>
          <p:cNvSpPr txBox="1"/>
          <p:nvPr/>
        </p:nvSpPr>
        <p:spPr>
          <a:xfrm>
            <a:off x="2751269" y="2099287"/>
            <a:ext cx="196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>
                <a:solidFill>
                  <a:srgbClr val="FF0066"/>
                </a:solidFill>
              </a:rPr>
              <a:t>SOLUCIONES</a:t>
            </a:r>
          </a:p>
        </p:txBody>
      </p:sp>
      <p:sp>
        <p:nvSpPr>
          <p:cNvPr id="31" name="Rectangle 12">
            <a:extLst>
              <a:ext uri="{FF2B5EF4-FFF2-40B4-BE49-F238E27FC236}">
                <a16:creationId xmlns:a16="http://schemas.microsoft.com/office/drawing/2014/main" id="{A5546B9F-F49C-4FF4-9D83-D379C8050A41}"/>
              </a:ext>
            </a:extLst>
          </p:cNvPr>
          <p:cNvSpPr/>
          <p:nvPr/>
        </p:nvSpPr>
        <p:spPr>
          <a:xfrm>
            <a:off x="4989264" y="1969972"/>
            <a:ext cx="13166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Soluto</a:t>
            </a:r>
          </a:p>
          <a:p>
            <a:r>
              <a:rPr lang="es-AR" sz="2000" dirty="0">
                <a:solidFill>
                  <a:schemeClr val="bg1"/>
                </a:solidFill>
                <a:effectLst/>
              </a:rPr>
              <a:t>Solvente</a:t>
            </a:r>
          </a:p>
        </p:txBody>
      </p:sp>
      <p:sp>
        <p:nvSpPr>
          <p:cNvPr id="32" name="TextBox 26">
            <a:extLst>
              <a:ext uri="{FF2B5EF4-FFF2-40B4-BE49-F238E27FC236}">
                <a16:creationId xmlns:a16="http://schemas.microsoft.com/office/drawing/2014/main" id="{AF56DBD8-90F4-4147-AFF1-6AFBAD9051AE}"/>
              </a:ext>
            </a:extLst>
          </p:cNvPr>
          <p:cNvSpPr txBox="1"/>
          <p:nvPr/>
        </p:nvSpPr>
        <p:spPr>
          <a:xfrm>
            <a:off x="174052" y="3573016"/>
            <a:ext cx="2838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>
                <a:solidFill>
                  <a:srgbClr val="FFFFCC"/>
                </a:solidFill>
              </a:rPr>
              <a:t>HETEROGÉNEAS  = </a:t>
            </a:r>
          </a:p>
          <a:p>
            <a:pPr algn="ctr"/>
            <a:r>
              <a:rPr lang="es-AR" sz="2400" dirty="0">
                <a:solidFill>
                  <a:schemeClr val="bg1"/>
                </a:solidFill>
              </a:rPr>
              <a:t>Más de una fase</a:t>
            </a:r>
          </a:p>
        </p:txBody>
      </p:sp>
      <p:sp>
        <p:nvSpPr>
          <p:cNvPr id="33" name="TextBox 17">
            <a:extLst>
              <a:ext uri="{FF2B5EF4-FFF2-40B4-BE49-F238E27FC236}">
                <a16:creationId xmlns:a16="http://schemas.microsoft.com/office/drawing/2014/main" id="{1798D07E-BF8B-4962-93DC-41C89FCE8F9D}"/>
              </a:ext>
            </a:extLst>
          </p:cNvPr>
          <p:cNvSpPr txBox="1"/>
          <p:nvPr/>
        </p:nvSpPr>
        <p:spPr>
          <a:xfrm>
            <a:off x="2751269" y="3563551"/>
            <a:ext cx="2125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>
                <a:solidFill>
                  <a:srgbClr val="FF0066"/>
                </a:solidFill>
              </a:rPr>
              <a:t>DISPERSIONES</a:t>
            </a:r>
          </a:p>
        </p:txBody>
      </p:sp>
      <p:sp>
        <p:nvSpPr>
          <p:cNvPr id="2" name="Abrir llave 1">
            <a:extLst>
              <a:ext uri="{FF2B5EF4-FFF2-40B4-BE49-F238E27FC236}">
                <a16:creationId xmlns:a16="http://schemas.microsoft.com/office/drawing/2014/main" id="{839B35E1-76C8-4752-B420-C6DAF90BF229}"/>
              </a:ext>
            </a:extLst>
          </p:cNvPr>
          <p:cNvSpPr/>
          <p:nvPr/>
        </p:nvSpPr>
        <p:spPr>
          <a:xfrm>
            <a:off x="4831862" y="1914620"/>
            <a:ext cx="157402" cy="830997"/>
          </a:xfrm>
          <a:prstGeom prst="leftBrace">
            <a:avLst/>
          </a:prstGeom>
          <a:ln w="38100">
            <a:solidFill>
              <a:srgbClr val="FF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25442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1AF4A42-3827-4CCA-B970-0348BAE458D1}"/>
              </a:ext>
            </a:extLst>
          </p:cNvPr>
          <p:cNvSpPr txBox="1"/>
          <p:nvPr/>
        </p:nvSpPr>
        <p:spPr>
          <a:xfrm>
            <a:off x="200256" y="136838"/>
            <a:ext cx="3595889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¿Cuál es el límite?</a:t>
            </a:r>
          </a:p>
        </p:txBody>
      </p:sp>
      <p:grpSp>
        <p:nvGrpSpPr>
          <p:cNvPr id="3" name="Group 26661">
            <a:extLst>
              <a:ext uri="{FF2B5EF4-FFF2-40B4-BE49-F238E27FC236}">
                <a16:creationId xmlns:a16="http://schemas.microsoft.com/office/drawing/2014/main" id="{9E20C6E4-9E87-428C-BB6D-C8DBA4977975}"/>
              </a:ext>
            </a:extLst>
          </p:cNvPr>
          <p:cNvGrpSpPr/>
          <p:nvPr/>
        </p:nvGrpSpPr>
        <p:grpSpPr>
          <a:xfrm>
            <a:off x="720594" y="1318176"/>
            <a:ext cx="7771441" cy="3706111"/>
            <a:chOff x="720594" y="1318176"/>
            <a:chExt cx="7771441" cy="3706111"/>
          </a:xfrm>
        </p:grpSpPr>
        <p:grpSp>
          <p:nvGrpSpPr>
            <p:cNvPr id="4" name="Group 26660">
              <a:extLst>
                <a:ext uri="{FF2B5EF4-FFF2-40B4-BE49-F238E27FC236}">
                  <a16:creationId xmlns:a16="http://schemas.microsoft.com/office/drawing/2014/main" id="{5949434C-E825-47CD-B187-0ABDB74C347C}"/>
                </a:ext>
              </a:extLst>
            </p:cNvPr>
            <p:cNvGrpSpPr/>
            <p:nvPr/>
          </p:nvGrpSpPr>
          <p:grpSpPr>
            <a:xfrm>
              <a:off x="720594" y="1318176"/>
              <a:ext cx="7771441" cy="3673441"/>
              <a:chOff x="720594" y="1318176"/>
              <a:chExt cx="7771441" cy="3673441"/>
            </a:xfrm>
          </p:grpSpPr>
          <p:pic>
            <p:nvPicPr>
              <p:cNvPr id="7" name="Picture 22" descr="http://burgerking.s3-website-us-east-1.amazonaws.com/sites/default/files/1367342858_jugo-de-naranja.png">
                <a:extLst>
                  <a:ext uri="{FF2B5EF4-FFF2-40B4-BE49-F238E27FC236}">
                    <a16:creationId xmlns:a16="http://schemas.microsoft.com/office/drawing/2014/main" id="{FBF9B8BA-889E-434E-8167-8D45CE8FFB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6553" y="1530703"/>
                <a:ext cx="1064266" cy="9555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8" name="Group 26659">
                <a:extLst>
                  <a:ext uri="{FF2B5EF4-FFF2-40B4-BE49-F238E27FC236}">
                    <a16:creationId xmlns:a16="http://schemas.microsoft.com/office/drawing/2014/main" id="{E1006228-80E4-45FB-90B9-EE1E2AD9803E}"/>
                  </a:ext>
                </a:extLst>
              </p:cNvPr>
              <p:cNvGrpSpPr/>
              <p:nvPr/>
            </p:nvGrpSpPr>
            <p:grpSpPr>
              <a:xfrm>
                <a:off x="720594" y="1318176"/>
                <a:ext cx="7771441" cy="3673441"/>
                <a:chOff x="683568" y="2315035"/>
                <a:chExt cx="7771441" cy="3673441"/>
              </a:xfrm>
            </p:grpSpPr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4D8F267-62AE-49AC-B32F-9B19604F3DAE}"/>
                    </a:ext>
                  </a:extLst>
                </p:cNvPr>
                <p:cNvGrpSpPr/>
                <p:nvPr/>
              </p:nvGrpSpPr>
              <p:grpSpPr>
                <a:xfrm>
                  <a:off x="683568" y="2315035"/>
                  <a:ext cx="7771441" cy="3183259"/>
                  <a:chOff x="683568" y="1570323"/>
                  <a:chExt cx="7771441" cy="3183259"/>
                </a:xfrm>
              </p:grpSpPr>
              <p:cxnSp>
                <p:nvCxnSpPr>
                  <p:cNvPr id="15" name="Straight Connector 3">
                    <a:extLst>
                      <a:ext uri="{FF2B5EF4-FFF2-40B4-BE49-F238E27FC236}">
                        <a16:creationId xmlns:a16="http://schemas.microsoft.com/office/drawing/2014/main" id="{DE18EED9-D4DE-404A-A03E-868C846ED8D7}"/>
                      </a:ext>
                    </a:extLst>
                  </p:cNvPr>
                  <p:cNvCxnSpPr/>
                  <p:nvPr/>
                </p:nvCxnSpPr>
                <p:spPr>
                  <a:xfrm>
                    <a:off x="683568" y="3933056"/>
                    <a:ext cx="7704856" cy="0"/>
                  </a:xfrm>
                  <a:prstGeom prst="line">
                    <a:avLst/>
                  </a:prstGeom>
                  <a:ln w="38100">
                    <a:solidFill>
                      <a:srgbClr val="FF006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" name="TextBox 7">
                    <a:extLst>
                      <a:ext uri="{FF2B5EF4-FFF2-40B4-BE49-F238E27FC236}">
                        <a16:creationId xmlns:a16="http://schemas.microsoft.com/office/drawing/2014/main" id="{73A06A49-B4A9-42F5-8D23-B14083A69D09}"/>
                      </a:ext>
                    </a:extLst>
                  </p:cNvPr>
                  <p:cNvSpPr txBox="1"/>
                  <p:nvPr/>
                </p:nvSpPr>
                <p:spPr>
                  <a:xfrm>
                    <a:off x="3712107" y="4230362"/>
                    <a:ext cx="1588897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s-AR" sz="2800" b="1" dirty="0">
                        <a:solidFill>
                          <a:srgbClr val="FFFFCC"/>
                        </a:solidFill>
                        <a:ea typeface="Arial"/>
                        <a:cs typeface="Arial"/>
                      </a:rPr>
                      <a:t>0,001 </a:t>
                    </a:r>
                    <a:r>
                      <a:rPr lang="es-AR" sz="2800" b="1" dirty="0">
                        <a:solidFill>
                          <a:srgbClr val="FFFFCC"/>
                        </a:solidFill>
                        <a:latin typeface="Symbol"/>
                        <a:ea typeface="Arial"/>
                        <a:cs typeface="Arial"/>
                      </a:rPr>
                      <a:t>m</a:t>
                    </a:r>
                    <a:r>
                      <a:rPr lang="es-AR" sz="2800" b="1" dirty="0">
                        <a:solidFill>
                          <a:srgbClr val="FFFFCC"/>
                        </a:solidFill>
                        <a:ea typeface="Arial"/>
                        <a:cs typeface="Arial"/>
                      </a:rPr>
                      <a:t>m</a:t>
                    </a:r>
                    <a:endParaRPr lang="es-AR" sz="2800" b="1" dirty="0">
                      <a:solidFill>
                        <a:srgbClr val="FFFFCC"/>
                      </a:solidFill>
                    </a:endParaRPr>
                  </a:p>
                </p:txBody>
              </p:sp>
              <p:grpSp>
                <p:nvGrpSpPr>
                  <p:cNvPr id="21" name="Group 17">
                    <a:extLst>
                      <a:ext uri="{FF2B5EF4-FFF2-40B4-BE49-F238E27FC236}">
                        <a16:creationId xmlns:a16="http://schemas.microsoft.com/office/drawing/2014/main" id="{FB518649-9A23-4BC4-BB39-ED6580C8E912}"/>
                      </a:ext>
                    </a:extLst>
                  </p:cNvPr>
                  <p:cNvGrpSpPr/>
                  <p:nvPr/>
                </p:nvGrpSpPr>
                <p:grpSpPr>
                  <a:xfrm>
                    <a:off x="4713943" y="1570323"/>
                    <a:ext cx="3741066" cy="1966780"/>
                    <a:chOff x="4713943" y="1570323"/>
                    <a:chExt cx="3741066" cy="1966780"/>
                  </a:xfrm>
                </p:grpSpPr>
                <p:pic>
                  <p:nvPicPr>
                    <p:cNvPr id="24" name="Picture 4" descr="http://csironewsblog.files.wordpress.com/2013/10/breast-milk-colloid.jpg">
                      <a:extLst>
                        <a:ext uri="{FF2B5EF4-FFF2-40B4-BE49-F238E27FC236}">
                          <a16:creationId xmlns:a16="http://schemas.microsoft.com/office/drawing/2014/main" id="{FCA29526-4C92-4918-9ACB-E21CE3D8CC2A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713943" y="1570323"/>
                      <a:ext cx="1329028" cy="1041686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25" name="Picture 6" descr="Clever comestibles">
                      <a:extLst>
                        <a:ext uri="{FF2B5EF4-FFF2-40B4-BE49-F238E27FC236}">
                          <a16:creationId xmlns:a16="http://schemas.microsoft.com/office/drawing/2014/main" id="{BD205E75-3A3D-4582-B84C-A75762E39ED8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454953" y="2289142"/>
                      <a:ext cx="1190625" cy="1123951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26" name="Picture 16" descr="http://elindependiente.bligoo.com/media/users/18/903630/images/public/189359/granito.jpg?v=1329148738683">
                      <a:extLst>
                        <a:ext uri="{FF2B5EF4-FFF2-40B4-BE49-F238E27FC236}">
                          <a16:creationId xmlns:a16="http://schemas.microsoft.com/office/drawing/2014/main" id="{A7FBE7FE-B6D2-4FA6-A45E-B2BB1BC6F3E5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ackgroundRemoval t="0" b="100000" l="0" r="10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7457742" y="2539836"/>
                      <a:ext cx="997267" cy="997267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</p:grpSp>
            <p:sp>
              <p:nvSpPr>
                <p:cNvPr id="11" name="TextBox 35">
                  <a:extLst>
                    <a:ext uri="{FF2B5EF4-FFF2-40B4-BE49-F238E27FC236}">
                      <a16:creationId xmlns:a16="http://schemas.microsoft.com/office/drawing/2014/main" id="{E8118B4B-9703-4765-ABB9-F23731E7DB7A}"/>
                    </a:ext>
                  </a:extLst>
                </p:cNvPr>
                <p:cNvSpPr txBox="1"/>
                <p:nvPr/>
              </p:nvSpPr>
              <p:spPr>
                <a:xfrm>
                  <a:off x="812900" y="5157479"/>
                  <a:ext cx="3140358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AR" sz="2400" b="1" dirty="0">
                      <a:solidFill>
                        <a:srgbClr val="CC00FF"/>
                      </a:solidFill>
                    </a:rPr>
                    <a:t>SOLUCIONES</a:t>
                  </a:r>
                </a:p>
                <a:p>
                  <a:pPr algn="ctr"/>
                  <a:r>
                    <a:rPr lang="es-AR" sz="2400" b="1" dirty="0">
                      <a:solidFill>
                        <a:schemeClr val="bg1"/>
                      </a:solidFill>
                    </a:rPr>
                    <a:t>Sistemas homogéneos</a:t>
                  </a:r>
                  <a:endParaRPr lang="es-AR" sz="1600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12" name="Picture 32" descr="http://www.aces.edu/natural-resources/water-resources/images/Water-Img2.PNG">
                  <a:extLst>
                    <a:ext uri="{FF2B5EF4-FFF2-40B4-BE49-F238E27FC236}">
                      <a16:creationId xmlns:a16="http://schemas.microsoft.com/office/drawing/2014/main" id="{D8134047-0ECA-43DF-BD39-70D1B675C0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82973" y="2393950"/>
                  <a:ext cx="892682" cy="89268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5" name="TextBox 53">
              <a:extLst>
                <a:ext uri="{FF2B5EF4-FFF2-40B4-BE49-F238E27FC236}">
                  <a16:creationId xmlns:a16="http://schemas.microsoft.com/office/drawing/2014/main" id="{04B9AF9D-C97A-4E32-909F-804C73DB7925}"/>
                </a:ext>
              </a:extLst>
            </p:cNvPr>
            <p:cNvSpPr txBox="1"/>
            <p:nvPr/>
          </p:nvSpPr>
          <p:spPr>
            <a:xfrm>
              <a:off x="5247644" y="4193290"/>
              <a:ext cx="31778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400" b="1" dirty="0">
                  <a:solidFill>
                    <a:srgbClr val="00B050"/>
                  </a:solidFill>
                </a:rPr>
                <a:t>DISPERSIONES</a:t>
              </a:r>
            </a:p>
            <a:p>
              <a:pPr algn="ctr"/>
              <a:r>
                <a:rPr lang="es-AR" sz="2400" b="1" dirty="0">
                  <a:solidFill>
                    <a:schemeClr val="bg1"/>
                  </a:solidFill>
                </a:rPr>
                <a:t>Sistemas Heterogéneos</a:t>
              </a:r>
            </a:p>
          </p:txBody>
        </p:sp>
      </p:grp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B8AAAC24-069B-471B-8B75-B29E0CF8EC93}"/>
              </a:ext>
            </a:extLst>
          </p:cNvPr>
          <p:cNvCxnSpPr>
            <a:cxnSpLocks/>
          </p:cNvCxnSpPr>
          <p:nvPr/>
        </p:nvCxnSpPr>
        <p:spPr>
          <a:xfrm>
            <a:off x="4543581" y="3480558"/>
            <a:ext cx="0" cy="389370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2" descr="http://thehappyhousewife.com/home-management/files/2011/11/white_vinegar.jpg">
            <a:extLst>
              <a:ext uri="{FF2B5EF4-FFF2-40B4-BE49-F238E27FC236}">
                <a16:creationId xmlns:a16="http://schemas.microsoft.com/office/drawing/2014/main" id="{98283C65-0C6F-49FA-A01E-56AD3C363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90" y="1463878"/>
            <a:ext cx="1422537" cy="142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0" descr="http://t0.gstatic.com/images?q=tbn:ANd9GcTvPj-kYdfhccVDJzHfX6DmgRp-7Os4WHYr4NAQJkjkCXVb1pudoA">
            <a:extLst>
              <a:ext uri="{FF2B5EF4-FFF2-40B4-BE49-F238E27FC236}">
                <a16:creationId xmlns:a16="http://schemas.microsoft.com/office/drawing/2014/main" id="{51345F03-204B-4346-AD87-CF3C55FEA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768" y="1047791"/>
            <a:ext cx="863132" cy="114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doublefinger.files.wordpress.com/2007/07/evian_water.gif">
            <a:extLst>
              <a:ext uri="{FF2B5EF4-FFF2-40B4-BE49-F238E27FC236}">
                <a16:creationId xmlns:a16="http://schemas.microsoft.com/office/drawing/2014/main" id="{F0690344-7916-4D4B-86D7-D3A2AF151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601" y="2125128"/>
            <a:ext cx="1315541" cy="131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6" descr="http://webosfritos.es/wp-content/uploads/2011/03/Cuchillo-de-titanio_F.jpg">
            <a:extLst>
              <a:ext uri="{FF2B5EF4-FFF2-40B4-BE49-F238E27FC236}">
                <a16:creationId xmlns:a16="http://schemas.microsoft.com/office/drawing/2014/main" id="{1EF1FE3F-D86E-426A-99A8-6D11E749B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9547">
            <a:off x="2896112" y="2438144"/>
            <a:ext cx="1241651" cy="82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0" name="Picture 2" descr="Microscopio óptico aumento plano - Descargar PNG/SVG transparente">
            <a:extLst>
              <a:ext uri="{FF2B5EF4-FFF2-40B4-BE49-F238E27FC236}">
                <a16:creationId xmlns:a16="http://schemas.microsoft.com/office/drawing/2014/main" id="{5D2F577C-6BF9-47FC-8BDA-4A763D5DA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386" y="4575823"/>
            <a:ext cx="2069168" cy="20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573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0" descr="http://t0.gstatic.com/images?q=tbn:ANd9GcTvPj-kYdfhccVDJzHfX6DmgRp-7Os4WHYr4NAQJkjkCXVb1pudoA">
            <a:extLst>
              <a:ext uri="{FF2B5EF4-FFF2-40B4-BE49-F238E27FC236}">
                <a16:creationId xmlns:a16="http://schemas.microsoft.com/office/drawing/2014/main" id="{B3808E53-D276-4BED-9D8D-E1FBCDBB1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136" y="1192253"/>
            <a:ext cx="863132" cy="114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896" y="7956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600" dirty="0">
                <a:solidFill>
                  <a:srgbClr val="FFFFCC"/>
                </a:solidFill>
              </a:rPr>
              <a:t>C</a:t>
            </a:r>
            <a:r>
              <a:rPr lang="es-AR" sz="2800" dirty="0">
                <a:solidFill>
                  <a:srgbClr val="FFFFCC"/>
                </a:solidFill>
              </a:rPr>
              <a:t>lasificación según tamaño de partículas de la fase dispersa</a:t>
            </a:r>
          </a:p>
        </p:txBody>
      </p:sp>
      <p:grpSp>
        <p:nvGrpSpPr>
          <p:cNvPr id="26662" name="Group 26661"/>
          <p:cNvGrpSpPr/>
          <p:nvPr/>
        </p:nvGrpSpPr>
        <p:grpSpPr>
          <a:xfrm>
            <a:off x="-1609" y="1919538"/>
            <a:ext cx="9132700" cy="4651039"/>
            <a:chOff x="-1609" y="1919538"/>
            <a:chExt cx="9132700" cy="4651039"/>
          </a:xfrm>
        </p:grpSpPr>
        <p:grpSp>
          <p:nvGrpSpPr>
            <p:cNvPr id="26661" name="Group 26660"/>
            <p:cNvGrpSpPr/>
            <p:nvPr/>
          </p:nvGrpSpPr>
          <p:grpSpPr>
            <a:xfrm>
              <a:off x="-1609" y="1919538"/>
              <a:ext cx="9132700" cy="3844716"/>
              <a:chOff x="-1609" y="1919538"/>
              <a:chExt cx="9132700" cy="3844716"/>
            </a:xfrm>
          </p:grpSpPr>
          <p:pic>
            <p:nvPicPr>
              <p:cNvPr id="26646" name="Picture 22" descr="http://burgerking.s3-website-us-east-1.amazonaws.com/sites/default/files/1367342858_jugo-de-naranja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2842" y="1919538"/>
                <a:ext cx="1696985" cy="15235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6660" name="Group 26659"/>
              <p:cNvGrpSpPr/>
              <p:nvPr/>
            </p:nvGrpSpPr>
            <p:grpSpPr>
              <a:xfrm>
                <a:off x="-1609" y="1919538"/>
                <a:ext cx="9132700" cy="3844716"/>
                <a:chOff x="-38635" y="2916397"/>
                <a:chExt cx="9132700" cy="3844716"/>
              </a:xfrm>
            </p:grpSpPr>
            <p:grpSp>
              <p:nvGrpSpPr>
                <p:cNvPr id="19" name="Group 18"/>
                <p:cNvGrpSpPr/>
                <p:nvPr/>
              </p:nvGrpSpPr>
              <p:grpSpPr>
                <a:xfrm>
                  <a:off x="966879" y="2916397"/>
                  <a:ext cx="7488130" cy="3844716"/>
                  <a:chOff x="966879" y="2171685"/>
                  <a:chExt cx="7488130" cy="3844716"/>
                </a:xfrm>
              </p:grpSpPr>
              <p:sp>
                <p:nvSpPr>
                  <p:cNvPr id="5" name="TextBox 4"/>
                  <p:cNvSpPr txBox="1"/>
                  <p:nvPr/>
                </p:nvSpPr>
                <p:spPr>
                  <a:xfrm>
                    <a:off x="6825938" y="4114998"/>
                    <a:ext cx="1130438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s-AR" sz="2800" b="1" dirty="0">
                        <a:solidFill>
                          <a:srgbClr val="FFFFCC"/>
                        </a:solidFill>
                        <a:ea typeface="Arial"/>
                        <a:cs typeface="Arial"/>
                      </a:rPr>
                      <a:t>50 </a:t>
                    </a:r>
                    <a:r>
                      <a:rPr lang="es-AR" sz="2800" b="1" dirty="0">
                        <a:solidFill>
                          <a:srgbClr val="FFFFCC"/>
                        </a:solidFill>
                        <a:latin typeface="Symbol"/>
                        <a:ea typeface="Arial"/>
                        <a:cs typeface="Arial"/>
                      </a:rPr>
                      <a:t>m</a:t>
                    </a:r>
                    <a:r>
                      <a:rPr lang="es-AR" sz="2800" b="1" dirty="0">
                        <a:solidFill>
                          <a:srgbClr val="FFFFCC"/>
                        </a:solidFill>
                        <a:ea typeface="Arial"/>
                        <a:cs typeface="Arial"/>
                      </a:rPr>
                      <a:t>m</a:t>
                    </a:r>
                    <a:endParaRPr lang="es-AR" sz="2800" b="1" dirty="0">
                      <a:solidFill>
                        <a:srgbClr val="FFFFCC"/>
                      </a:solidFill>
                    </a:endParaRPr>
                  </a:p>
                </p:txBody>
              </p:sp>
              <p:sp>
                <p:nvSpPr>
                  <p:cNvPr id="7" name="TextBox 6"/>
                  <p:cNvSpPr txBox="1"/>
                  <p:nvPr/>
                </p:nvSpPr>
                <p:spPr>
                  <a:xfrm>
                    <a:off x="4098152" y="4098411"/>
                    <a:ext cx="947695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s-AR" sz="2800" b="1" dirty="0">
                        <a:solidFill>
                          <a:srgbClr val="FFFFCC"/>
                        </a:solidFill>
                        <a:ea typeface="Arial"/>
                        <a:cs typeface="Arial"/>
                      </a:rPr>
                      <a:t>1 </a:t>
                    </a:r>
                    <a:r>
                      <a:rPr lang="es-AR" sz="2800" b="1" dirty="0">
                        <a:solidFill>
                          <a:srgbClr val="FFFFCC"/>
                        </a:solidFill>
                        <a:latin typeface="Symbol"/>
                        <a:ea typeface="Arial"/>
                        <a:cs typeface="Arial"/>
                      </a:rPr>
                      <a:t>m</a:t>
                    </a:r>
                    <a:r>
                      <a:rPr lang="es-AR" sz="2800" b="1" dirty="0">
                        <a:solidFill>
                          <a:srgbClr val="FFFFCC"/>
                        </a:solidFill>
                        <a:ea typeface="Arial"/>
                        <a:cs typeface="Arial"/>
                      </a:rPr>
                      <a:t>m</a:t>
                    </a:r>
                    <a:endParaRPr lang="es-AR" sz="2800" b="1" dirty="0">
                      <a:solidFill>
                        <a:srgbClr val="FFFFCC"/>
                      </a:solidFill>
                    </a:endParaRPr>
                  </a:p>
                </p:txBody>
              </p:sp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966879" y="4103494"/>
                    <a:ext cx="1588897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s-AR" sz="2800" b="1" dirty="0">
                        <a:solidFill>
                          <a:srgbClr val="FFFFCC"/>
                        </a:solidFill>
                        <a:ea typeface="Arial"/>
                        <a:cs typeface="Arial"/>
                      </a:rPr>
                      <a:t>0,001 </a:t>
                    </a:r>
                    <a:r>
                      <a:rPr lang="es-AR" sz="2800" b="1" dirty="0">
                        <a:solidFill>
                          <a:srgbClr val="FFFFCC"/>
                        </a:solidFill>
                        <a:latin typeface="Symbol"/>
                        <a:ea typeface="Arial"/>
                        <a:cs typeface="Arial"/>
                      </a:rPr>
                      <a:t>m</a:t>
                    </a:r>
                    <a:r>
                      <a:rPr lang="es-AR" sz="2800" b="1" dirty="0">
                        <a:solidFill>
                          <a:srgbClr val="FFFFCC"/>
                        </a:solidFill>
                        <a:ea typeface="Arial"/>
                        <a:cs typeface="Arial"/>
                      </a:rPr>
                      <a:t>m</a:t>
                    </a:r>
                    <a:endParaRPr lang="es-AR" sz="2800" b="1" dirty="0">
                      <a:solidFill>
                        <a:srgbClr val="FFFFCC"/>
                      </a:solidFill>
                    </a:endParaRPr>
                  </a:p>
                </p:txBody>
              </p:sp>
              <p:sp>
                <p:nvSpPr>
                  <p:cNvPr id="6" name="TextBox 5"/>
                  <p:cNvSpPr txBox="1"/>
                  <p:nvPr/>
                </p:nvSpPr>
                <p:spPr>
                  <a:xfrm>
                    <a:off x="1679799" y="4558450"/>
                    <a:ext cx="2872055" cy="144655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s-AR" sz="2800" b="1" dirty="0">
                        <a:solidFill>
                          <a:srgbClr val="00B0F0"/>
                        </a:solidFill>
                      </a:rPr>
                      <a:t>COLOIDE</a:t>
                    </a:r>
                  </a:p>
                  <a:p>
                    <a:pPr algn="ctr"/>
                    <a:r>
                      <a:rPr lang="es-AR" sz="2000" dirty="0">
                        <a:solidFill>
                          <a:schemeClr val="bg1"/>
                        </a:solidFill>
                      </a:rPr>
                      <a:t>FD visible </a:t>
                    </a:r>
                  </a:p>
                  <a:p>
                    <a:pPr algn="ctr"/>
                    <a:r>
                      <a:rPr lang="es-AR" sz="2000" dirty="0">
                        <a:solidFill>
                          <a:schemeClr val="bg1"/>
                        </a:solidFill>
                      </a:rPr>
                      <a:t>al microscopio</a:t>
                    </a:r>
                  </a:p>
                  <a:p>
                    <a:pPr algn="ctr"/>
                    <a:r>
                      <a:rPr lang="es-AR" sz="2000" dirty="0">
                        <a:solidFill>
                          <a:schemeClr val="bg1"/>
                        </a:solidFill>
                      </a:rPr>
                      <a:t>No sedimentan</a:t>
                    </a:r>
                  </a:p>
                </p:txBody>
              </p:sp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4378769" y="4569851"/>
                    <a:ext cx="2771080" cy="144655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s-AR" sz="2800" b="1" dirty="0">
                        <a:solidFill>
                          <a:srgbClr val="FF0066"/>
                        </a:solidFill>
                      </a:rPr>
                      <a:t>SUSPENSIÓN</a:t>
                    </a:r>
                  </a:p>
                  <a:p>
                    <a:pPr algn="ctr"/>
                    <a:r>
                      <a:rPr lang="es-AR" sz="2000" dirty="0">
                        <a:solidFill>
                          <a:schemeClr val="bg1"/>
                        </a:solidFill>
                      </a:rPr>
                      <a:t>FD visible a </a:t>
                    </a:r>
                  </a:p>
                  <a:p>
                    <a:pPr algn="ctr"/>
                    <a:r>
                      <a:rPr lang="es-AR" sz="2000" dirty="0">
                        <a:solidFill>
                          <a:schemeClr val="bg1"/>
                        </a:solidFill>
                      </a:rPr>
                      <a:t>Simple vista</a:t>
                    </a:r>
                  </a:p>
                  <a:p>
                    <a:pPr algn="ctr"/>
                    <a:r>
                      <a:rPr lang="es-AR" sz="2000" dirty="0">
                        <a:solidFill>
                          <a:schemeClr val="bg1"/>
                        </a:solidFill>
                      </a:rPr>
                      <a:t>Sedimentan</a:t>
                    </a:r>
                  </a:p>
                </p:txBody>
              </p:sp>
              <p:grpSp>
                <p:nvGrpSpPr>
                  <p:cNvPr id="18" name="Group 17"/>
                  <p:cNvGrpSpPr/>
                  <p:nvPr/>
                </p:nvGrpSpPr>
                <p:grpSpPr>
                  <a:xfrm>
                    <a:off x="2109292" y="2171685"/>
                    <a:ext cx="6345717" cy="1558926"/>
                    <a:chOff x="2109292" y="2171685"/>
                    <a:chExt cx="6345717" cy="1558926"/>
                  </a:xfrm>
                </p:grpSpPr>
                <p:pic>
                  <p:nvPicPr>
                    <p:cNvPr id="14" name="Picture 4" descr="http://csironewsblog.files.wordpress.com/2013/10/breast-milk-colloid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109292" y="2688925"/>
                      <a:ext cx="1329028" cy="1041686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26630" name="Picture 6" descr="Clever comestibles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154921" y="2171685"/>
                      <a:ext cx="1190625" cy="1123951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26640" name="Picture 16" descr="http://elindependiente.bligoo.com/media/users/18/903630/images/public/189359/granito.jpg?v=132914873868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6" cstate="print">
                      <a:extLst>
                        <a:ext uri="{BEBA8EAE-BF5A-486C-A8C5-ECC9F3942E4B}">
                          <a14:imgProps xmlns:a14="http://schemas.microsoft.com/office/drawing/2010/main">
                            <a14:imgLayer r:embed="rId7">
                              <a14:imgEffect>
                                <a14:backgroundRemoval t="0" b="100000" l="0" r="10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7457742" y="2539836"/>
                      <a:ext cx="997267" cy="997267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</p:grpSp>
            <p:sp>
              <p:nvSpPr>
                <p:cNvPr id="35" name="TextBox 34"/>
                <p:cNvSpPr txBox="1"/>
                <p:nvPr/>
              </p:nvSpPr>
              <p:spPr>
                <a:xfrm>
                  <a:off x="7149849" y="5448183"/>
                  <a:ext cx="1944216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AR" sz="1600" b="1" dirty="0">
                      <a:solidFill>
                        <a:srgbClr val="00B050"/>
                      </a:solidFill>
                    </a:rPr>
                    <a:t>DISPERSIÓN GROSERA</a:t>
                  </a:r>
                  <a:endParaRPr lang="es-AR" sz="1100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-38635" y="5446017"/>
                  <a:ext cx="176554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AR" sz="1600" b="1" dirty="0">
                      <a:solidFill>
                        <a:srgbClr val="CC00FF"/>
                      </a:solidFill>
                    </a:rPr>
                    <a:t>SOLUCIONES</a:t>
                  </a:r>
                  <a:endParaRPr lang="es-AR" sz="1100" dirty="0">
                    <a:solidFill>
                      <a:srgbClr val="CC00FF"/>
                    </a:solidFill>
                  </a:endParaRPr>
                </a:p>
              </p:txBody>
            </p:sp>
            <p:pic>
              <p:nvPicPr>
                <p:cNvPr id="26656" name="Picture 32" descr="http://www.aces.edu/natural-resources/water-resources/images/Water-Img2.PNG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3796" y="3429717"/>
                  <a:ext cx="892682" cy="89268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54" name="TextBox 53"/>
            <p:cNvSpPr txBox="1"/>
            <p:nvPr/>
          </p:nvSpPr>
          <p:spPr>
            <a:xfrm>
              <a:off x="4221303" y="6108912"/>
              <a:ext cx="21250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400" b="1" dirty="0">
                  <a:solidFill>
                    <a:schemeClr val="bg1"/>
                  </a:solidFill>
                </a:rPr>
                <a:t>DISPERSIONES</a:t>
              </a:r>
            </a:p>
          </p:txBody>
        </p:sp>
        <p:sp>
          <p:nvSpPr>
            <p:cNvPr id="56" name="Right Brace 55"/>
            <p:cNvSpPr/>
            <p:nvPr/>
          </p:nvSpPr>
          <p:spPr>
            <a:xfrm rot="5400000">
              <a:off x="5103814" y="2336133"/>
              <a:ext cx="360040" cy="6962536"/>
            </a:xfrm>
            <a:prstGeom prst="rightBrace">
              <a:avLst/>
            </a:prstGeom>
            <a:noFill/>
            <a:ln w="38100">
              <a:solidFill>
                <a:srgbClr val="FFFF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pic>
        <p:nvPicPr>
          <p:cNvPr id="29" name="Picture 2" descr="Microscopio óptico aumento plano - Descargar PNG/SVG transparente">
            <a:extLst>
              <a:ext uri="{FF2B5EF4-FFF2-40B4-BE49-F238E27FC236}">
                <a16:creationId xmlns:a16="http://schemas.microsoft.com/office/drawing/2014/main" id="{05ED8758-6067-4AFA-9D5C-50CAA581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910" y="4460559"/>
            <a:ext cx="781917" cy="78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81B6BF59-4108-4D21-877A-06B2A2E10FDE}"/>
              </a:ext>
            </a:extLst>
          </p:cNvPr>
          <p:cNvCxnSpPr>
            <a:cxnSpLocks/>
          </p:cNvCxnSpPr>
          <p:nvPr/>
        </p:nvCxnSpPr>
        <p:spPr>
          <a:xfrm>
            <a:off x="4543581" y="3480558"/>
            <a:ext cx="0" cy="389370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91D913D6-86D4-4048-8D0B-73BF24874FA8}"/>
              </a:ext>
            </a:extLst>
          </p:cNvPr>
          <p:cNvCxnSpPr>
            <a:cxnSpLocks/>
          </p:cNvCxnSpPr>
          <p:nvPr/>
        </p:nvCxnSpPr>
        <p:spPr>
          <a:xfrm>
            <a:off x="1797238" y="3443136"/>
            <a:ext cx="0" cy="389370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C424C7DB-2F59-4F41-B673-902B3396B4F6}"/>
              </a:ext>
            </a:extLst>
          </p:cNvPr>
          <p:cNvCxnSpPr>
            <a:cxnSpLocks/>
          </p:cNvCxnSpPr>
          <p:nvPr/>
        </p:nvCxnSpPr>
        <p:spPr>
          <a:xfrm>
            <a:off x="7507913" y="3443136"/>
            <a:ext cx="0" cy="389370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">
            <a:extLst>
              <a:ext uri="{FF2B5EF4-FFF2-40B4-BE49-F238E27FC236}">
                <a16:creationId xmlns:a16="http://schemas.microsoft.com/office/drawing/2014/main" id="{5169005A-B258-4523-BD4A-1FA8CA36542B}"/>
              </a:ext>
            </a:extLst>
          </p:cNvPr>
          <p:cNvCxnSpPr/>
          <p:nvPr/>
        </p:nvCxnSpPr>
        <p:spPr>
          <a:xfrm>
            <a:off x="720594" y="3680909"/>
            <a:ext cx="7704856" cy="0"/>
          </a:xfrm>
          <a:prstGeom prst="line">
            <a:avLst/>
          </a:prstGeom>
          <a:ln w="381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685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3012519" y="4195869"/>
            <a:ext cx="4335001" cy="1297731"/>
            <a:chOff x="4559291" y="4941167"/>
            <a:chExt cx="5721379" cy="1384576"/>
          </a:xfrm>
        </p:grpSpPr>
        <p:grpSp>
          <p:nvGrpSpPr>
            <p:cNvPr id="11" name="Group 10"/>
            <p:cNvGrpSpPr/>
            <p:nvPr/>
          </p:nvGrpSpPr>
          <p:grpSpPr>
            <a:xfrm>
              <a:off x="4559291" y="4941167"/>
              <a:ext cx="5721379" cy="1384576"/>
              <a:chOff x="2180403" y="5229199"/>
              <a:chExt cx="5721379" cy="1384576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2237086" y="5229200"/>
                <a:ext cx="2334914" cy="1384575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pic>
            <p:nvPicPr>
              <p:cNvPr id="22530" name="Picture 2" descr="http://www.textoscientificos.com/imagenes/quimica/bituminosos.g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100000" l="0" r="52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80403" y="5229199"/>
                <a:ext cx="5721379" cy="1384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2" name="TextBox 21"/>
            <p:cNvSpPr txBox="1"/>
            <p:nvPr/>
          </p:nvSpPr>
          <p:spPr>
            <a:xfrm>
              <a:off x="6960478" y="5377779"/>
              <a:ext cx="1729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b="1" dirty="0">
                  <a:solidFill>
                    <a:schemeClr val="bg1"/>
                  </a:solidFill>
                </a:rPr>
                <a:t>FASE CONTINUA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965293" y="5817920"/>
              <a:ext cx="16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b="1" dirty="0">
                  <a:solidFill>
                    <a:schemeClr val="bg1"/>
                  </a:solidFill>
                </a:rPr>
                <a:t>FASE DISPERSA</a:t>
              </a:r>
            </a:p>
          </p:txBody>
        </p:sp>
      </p:grpSp>
      <p:sp>
        <p:nvSpPr>
          <p:cNvPr id="30" name="Rectangle 29"/>
          <p:cNvSpPr/>
          <p:nvPr/>
        </p:nvSpPr>
        <p:spPr>
          <a:xfrm>
            <a:off x="179510" y="844723"/>
            <a:ext cx="88569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Sistema de composición y propiedades variables formado por dos o más sustancias puras que conservan sus propiedades independientes. </a:t>
            </a:r>
            <a:endParaRPr lang="es-AR" sz="2000" dirty="0">
              <a:solidFill>
                <a:schemeClr val="bg1"/>
              </a:solidFill>
              <a:effectLst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BC77B25-F541-48DE-882B-52FF428B3FE2}"/>
              </a:ext>
            </a:extLst>
          </p:cNvPr>
          <p:cNvSpPr txBox="1"/>
          <p:nvPr/>
        </p:nvSpPr>
        <p:spPr>
          <a:xfrm>
            <a:off x="200256" y="219963"/>
            <a:ext cx="1804035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Mezclas</a:t>
            </a: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87CB55A2-F02E-4BD6-BAAE-71AFC1E34FC1}"/>
              </a:ext>
            </a:extLst>
          </p:cNvPr>
          <p:cNvSpPr txBox="1"/>
          <p:nvPr/>
        </p:nvSpPr>
        <p:spPr>
          <a:xfrm>
            <a:off x="330756" y="2099288"/>
            <a:ext cx="25686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>
                <a:solidFill>
                  <a:srgbClr val="FFFFCC"/>
                </a:solidFill>
              </a:rPr>
              <a:t>HOMOGÉNEAS   =</a:t>
            </a:r>
          </a:p>
          <a:p>
            <a:pPr algn="ctr"/>
            <a:r>
              <a:rPr lang="es-AR" sz="2400" dirty="0">
                <a:solidFill>
                  <a:schemeClr val="bg1"/>
                </a:solidFill>
              </a:rPr>
              <a:t>Una fase</a:t>
            </a: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287E33D1-F782-4096-9E9D-C58949D875E2}"/>
              </a:ext>
            </a:extLst>
          </p:cNvPr>
          <p:cNvSpPr txBox="1"/>
          <p:nvPr/>
        </p:nvSpPr>
        <p:spPr>
          <a:xfrm>
            <a:off x="2751269" y="2099287"/>
            <a:ext cx="196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>
                <a:solidFill>
                  <a:srgbClr val="FF0066"/>
                </a:solidFill>
              </a:rPr>
              <a:t>SOLUCIONES</a:t>
            </a:r>
          </a:p>
        </p:txBody>
      </p:sp>
      <p:sp>
        <p:nvSpPr>
          <p:cNvPr id="31" name="Rectangle 12">
            <a:extLst>
              <a:ext uri="{FF2B5EF4-FFF2-40B4-BE49-F238E27FC236}">
                <a16:creationId xmlns:a16="http://schemas.microsoft.com/office/drawing/2014/main" id="{A5546B9F-F49C-4FF4-9D83-D379C8050A41}"/>
              </a:ext>
            </a:extLst>
          </p:cNvPr>
          <p:cNvSpPr/>
          <p:nvPr/>
        </p:nvSpPr>
        <p:spPr>
          <a:xfrm>
            <a:off x="4989264" y="1969972"/>
            <a:ext cx="13166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Soluto</a:t>
            </a:r>
          </a:p>
          <a:p>
            <a:r>
              <a:rPr lang="es-AR" sz="2000" dirty="0">
                <a:solidFill>
                  <a:schemeClr val="bg1"/>
                </a:solidFill>
                <a:effectLst/>
              </a:rPr>
              <a:t>Solvente</a:t>
            </a:r>
          </a:p>
        </p:txBody>
      </p:sp>
      <p:sp>
        <p:nvSpPr>
          <p:cNvPr id="32" name="TextBox 26">
            <a:extLst>
              <a:ext uri="{FF2B5EF4-FFF2-40B4-BE49-F238E27FC236}">
                <a16:creationId xmlns:a16="http://schemas.microsoft.com/office/drawing/2014/main" id="{AF56DBD8-90F4-4147-AFF1-6AFBAD9051AE}"/>
              </a:ext>
            </a:extLst>
          </p:cNvPr>
          <p:cNvSpPr txBox="1"/>
          <p:nvPr/>
        </p:nvSpPr>
        <p:spPr>
          <a:xfrm>
            <a:off x="174052" y="3573016"/>
            <a:ext cx="2838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>
                <a:solidFill>
                  <a:srgbClr val="FFFFCC"/>
                </a:solidFill>
              </a:rPr>
              <a:t>HETEROGÉNEAS  = </a:t>
            </a:r>
          </a:p>
          <a:p>
            <a:pPr algn="ctr"/>
            <a:r>
              <a:rPr lang="es-AR" sz="2400" dirty="0">
                <a:solidFill>
                  <a:schemeClr val="bg1"/>
                </a:solidFill>
              </a:rPr>
              <a:t>Más de una fase</a:t>
            </a:r>
          </a:p>
        </p:txBody>
      </p:sp>
      <p:sp>
        <p:nvSpPr>
          <p:cNvPr id="33" name="TextBox 17">
            <a:extLst>
              <a:ext uri="{FF2B5EF4-FFF2-40B4-BE49-F238E27FC236}">
                <a16:creationId xmlns:a16="http://schemas.microsoft.com/office/drawing/2014/main" id="{1798D07E-BF8B-4962-93DC-41C89FCE8F9D}"/>
              </a:ext>
            </a:extLst>
          </p:cNvPr>
          <p:cNvSpPr txBox="1"/>
          <p:nvPr/>
        </p:nvSpPr>
        <p:spPr>
          <a:xfrm>
            <a:off x="2751269" y="3563551"/>
            <a:ext cx="2125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>
                <a:solidFill>
                  <a:srgbClr val="FF0066"/>
                </a:solidFill>
              </a:rPr>
              <a:t>DISPERSIONES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602B7CCB-1AF0-49BD-A437-2224CC91D030}"/>
              </a:ext>
            </a:extLst>
          </p:cNvPr>
          <p:cNvGrpSpPr/>
          <p:nvPr/>
        </p:nvGrpSpPr>
        <p:grpSpPr>
          <a:xfrm>
            <a:off x="6844767" y="4322763"/>
            <a:ext cx="1669205" cy="1735898"/>
            <a:chOff x="6844767" y="4485790"/>
            <a:chExt cx="1669205" cy="1735898"/>
          </a:xfrm>
        </p:grpSpPr>
        <p:sp>
          <p:nvSpPr>
            <p:cNvPr id="18" name="TextBox 9">
              <a:extLst>
                <a:ext uri="{FF2B5EF4-FFF2-40B4-BE49-F238E27FC236}">
                  <a16:creationId xmlns:a16="http://schemas.microsoft.com/office/drawing/2014/main" id="{D1D55D87-0A3D-43B9-A157-633319026D40}"/>
                </a:ext>
              </a:extLst>
            </p:cNvPr>
            <p:cNvSpPr txBox="1"/>
            <p:nvPr/>
          </p:nvSpPr>
          <p:spPr>
            <a:xfrm>
              <a:off x="6844767" y="4485790"/>
              <a:ext cx="12832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600" b="1" dirty="0">
                  <a:solidFill>
                    <a:srgbClr val="FFFFCC"/>
                  </a:solidFill>
                </a:rPr>
                <a:t>GROSERAS</a:t>
              </a:r>
            </a:p>
            <a:p>
              <a:r>
                <a:rPr lang="es-AR" sz="1600" dirty="0">
                  <a:solidFill>
                    <a:schemeClr val="bg1"/>
                  </a:solidFill>
                </a:rPr>
                <a:t>&gt; 50</a:t>
              </a:r>
              <a:r>
                <a:rPr lang="es-AR" sz="1600" b="1" dirty="0">
                  <a:solidFill>
                    <a:schemeClr val="bg1"/>
                  </a:solidFill>
                  <a:ea typeface="Arial"/>
                  <a:cs typeface="Arial"/>
                </a:rPr>
                <a:t> </a:t>
              </a:r>
              <a:r>
                <a:rPr lang="es-AR" sz="1600" b="1" dirty="0">
                  <a:solidFill>
                    <a:schemeClr val="bg1"/>
                  </a:solidFill>
                  <a:latin typeface="Symbol"/>
                  <a:ea typeface="Arial"/>
                  <a:cs typeface="Arial"/>
                </a:rPr>
                <a:t>m</a:t>
              </a:r>
              <a:r>
                <a:rPr lang="es-AR" sz="1600" b="1" dirty="0">
                  <a:solidFill>
                    <a:schemeClr val="bg1"/>
                  </a:solidFill>
                  <a:ea typeface="Arial"/>
                  <a:cs typeface="Arial"/>
                </a:rPr>
                <a:t>m</a:t>
              </a:r>
              <a:endParaRPr lang="es-AR" sz="16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26">
              <a:extLst>
                <a:ext uri="{FF2B5EF4-FFF2-40B4-BE49-F238E27FC236}">
                  <a16:creationId xmlns:a16="http://schemas.microsoft.com/office/drawing/2014/main" id="{DF01952C-0FA2-4E28-A035-1D81E6378C61}"/>
                </a:ext>
              </a:extLst>
            </p:cNvPr>
            <p:cNvSpPr txBox="1"/>
            <p:nvPr/>
          </p:nvSpPr>
          <p:spPr>
            <a:xfrm>
              <a:off x="6844767" y="5054834"/>
              <a:ext cx="1669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600" b="1" dirty="0">
                  <a:solidFill>
                    <a:srgbClr val="FFFFCC"/>
                  </a:solidFill>
                </a:rPr>
                <a:t>SUSPENSIONES</a:t>
              </a:r>
            </a:p>
            <a:p>
              <a:r>
                <a:rPr lang="es-AR" sz="1600" dirty="0">
                  <a:solidFill>
                    <a:schemeClr val="bg1"/>
                  </a:solidFill>
                </a:rPr>
                <a:t>1 </a:t>
              </a:r>
              <a:r>
                <a:rPr lang="es-AR" sz="1600" b="1" dirty="0">
                  <a:solidFill>
                    <a:schemeClr val="bg1"/>
                  </a:solidFill>
                  <a:latin typeface="Symbol"/>
                  <a:ea typeface="Arial"/>
                  <a:cs typeface="Arial"/>
                </a:rPr>
                <a:t>m</a:t>
              </a:r>
              <a:r>
                <a:rPr lang="es-AR" sz="1600" b="1" dirty="0">
                  <a:solidFill>
                    <a:schemeClr val="bg1"/>
                  </a:solidFill>
                  <a:ea typeface="Arial"/>
                  <a:cs typeface="Arial"/>
                </a:rPr>
                <a:t>m</a:t>
              </a:r>
              <a:r>
                <a:rPr lang="es-AR" sz="1600" dirty="0">
                  <a:solidFill>
                    <a:schemeClr val="bg1"/>
                  </a:solidFill>
                </a:rPr>
                <a:t> - 50 </a:t>
              </a:r>
              <a:r>
                <a:rPr lang="es-AR" sz="1600" b="1" dirty="0">
                  <a:solidFill>
                    <a:schemeClr val="bg1"/>
                  </a:solidFill>
                  <a:latin typeface="Symbol"/>
                  <a:ea typeface="Arial"/>
                  <a:cs typeface="Arial"/>
                </a:rPr>
                <a:t>m</a:t>
              </a:r>
              <a:r>
                <a:rPr lang="es-AR" sz="1600" b="1" dirty="0">
                  <a:solidFill>
                    <a:schemeClr val="bg1"/>
                  </a:solidFill>
                  <a:ea typeface="Arial"/>
                  <a:cs typeface="Arial"/>
                </a:rPr>
                <a:t>m</a:t>
              </a:r>
              <a:endParaRPr lang="es-AR" sz="1600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31">
              <a:extLst>
                <a:ext uri="{FF2B5EF4-FFF2-40B4-BE49-F238E27FC236}">
                  <a16:creationId xmlns:a16="http://schemas.microsoft.com/office/drawing/2014/main" id="{F7921CF0-02E1-4D31-88FC-079CF5FFE4D9}"/>
                </a:ext>
              </a:extLst>
            </p:cNvPr>
            <p:cNvSpPr txBox="1"/>
            <p:nvPr/>
          </p:nvSpPr>
          <p:spPr>
            <a:xfrm>
              <a:off x="6844767" y="5636913"/>
              <a:ext cx="1669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600" b="1" dirty="0">
                  <a:solidFill>
                    <a:srgbClr val="FFFFCC"/>
                  </a:solidFill>
                </a:rPr>
                <a:t>COLOIDES</a:t>
              </a:r>
            </a:p>
            <a:p>
              <a:r>
                <a:rPr lang="es-AR" sz="1600" dirty="0">
                  <a:solidFill>
                    <a:schemeClr val="bg1"/>
                  </a:solidFill>
                </a:rPr>
                <a:t>0,001 </a:t>
              </a:r>
              <a:r>
                <a:rPr lang="es-AR" sz="1600" b="1" dirty="0">
                  <a:solidFill>
                    <a:schemeClr val="bg1"/>
                  </a:solidFill>
                  <a:latin typeface="Symbol"/>
                  <a:ea typeface="Arial"/>
                  <a:cs typeface="Arial"/>
                </a:rPr>
                <a:t>m</a:t>
              </a:r>
              <a:r>
                <a:rPr lang="es-AR" sz="1600" b="1" dirty="0">
                  <a:solidFill>
                    <a:schemeClr val="bg1"/>
                  </a:solidFill>
                  <a:ea typeface="Arial"/>
                  <a:cs typeface="Arial"/>
                </a:rPr>
                <a:t>m</a:t>
              </a:r>
              <a:r>
                <a:rPr lang="es-AR" sz="1600" dirty="0">
                  <a:solidFill>
                    <a:schemeClr val="bg1"/>
                  </a:solidFill>
                </a:rPr>
                <a:t> - 1 </a:t>
              </a:r>
              <a:r>
                <a:rPr lang="es-AR" sz="1600" b="1" dirty="0">
                  <a:solidFill>
                    <a:schemeClr val="bg1"/>
                  </a:solidFill>
                  <a:latin typeface="Symbol"/>
                  <a:ea typeface="Arial"/>
                  <a:cs typeface="Arial"/>
                </a:rPr>
                <a:t>m</a:t>
              </a:r>
              <a:r>
                <a:rPr lang="es-AR" sz="1600" b="1" dirty="0">
                  <a:solidFill>
                    <a:schemeClr val="bg1"/>
                  </a:solidFill>
                  <a:ea typeface="Arial"/>
                  <a:cs typeface="Arial"/>
                </a:rPr>
                <a:t>m</a:t>
              </a:r>
              <a:endParaRPr lang="es-AR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Abrir llave 1">
            <a:extLst>
              <a:ext uri="{FF2B5EF4-FFF2-40B4-BE49-F238E27FC236}">
                <a16:creationId xmlns:a16="http://schemas.microsoft.com/office/drawing/2014/main" id="{839B35E1-76C8-4752-B420-C6DAF90BF229}"/>
              </a:ext>
            </a:extLst>
          </p:cNvPr>
          <p:cNvSpPr/>
          <p:nvPr/>
        </p:nvSpPr>
        <p:spPr>
          <a:xfrm>
            <a:off x="4831862" y="1914620"/>
            <a:ext cx="157402" cy="830997"/>
          </a:xfrm>
          <a:prstGeom prst="leftBrace">
            <a:avLst/>
          </a:prstGeom>
          <a:ln w="38100">
            <a:solidFill>
              <a:srgbClr val="FF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8" name="Abrir llave 37">
            <a:extLst>
              <a:ext uri="{FF2B5EF4-FFF2-40B4-BE49-F238E27FC236}">
                <a16:creationId xmlns:a16="http://schemas.microsoft.com/office/drawing/2014/main" id="{CAEC2126-A196-476F-8504-F48990987FD8}"/>
              </a:ext>
            </a:extLst>
          </p:cNvPr>
          <p:cNvSpPr/>
          <p:nvPr/>
        </p:nvSpPr>
        <p:spPr>
          <a:xfrm>
            <a:off x="6659418" y="4323128"/>
            <a:ext cx="185349" cy="1736819"/>
          </a:xfrm>
          <a:prstGeom prst="leftBrace">
            <a:avLst/>
          </a:prstGeom>
          <a:ln w="38100">
            <a:solidFill>
              <a:srgbClr val="FF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50259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>
            <a:extLst>
              <a:ext uri="{FF2B5EF4-FFF2-40B4-BE49-F238E27FC236}">
                <a16:creationId xmlns:a16="http://schemas.microsoft.com/office/drawing/2014/main" id="{110B3E2A-A322-425E-8F56-11A321038845}"/>
              </a:ext>
            </a:extLst>
          </p:cNvPr>
          <p:cNvSpPr/>
          <p:nvPr/>
        </p:nvSpPr>
        <p:spPr>
          <a:xfrm>
            <a:off x="2339752" y="2156800"/>
            <a:ext cx="45365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400" b="1" dirty="0" err="1">
                <a:solidFill>
                  <a:srgbClr val="FF0066"/>
                </a:solidFill>
              </a:rPr>
              <a:t>Checkpoint</a:t>
            </a:r>
            <a:r>
              <a:rPr lang="es-AR" sz="4400" b="1" dirty="0">
                <a:solidFill>
                  <a:srgbClr val="FF0066"/>
                </a:solidFill>
              </a:rPr>
              <a:t> #2</a:t>
            </a:r>
          </a:p>
          <a:p>
            <a:pPr algn="ctr"/>
            <a:r>
              <a:rPr lang="es-AR" sz="4400" b="1" dirty="0">
                <a:solidFill>
                  <a:schemeClr val="bg1"/>
                </a:solidFill>
              </a:rPr>
              <a:t>¿SEGUIMOS BIEN?</a:t>
            </a:r>
          </a:p>
          <a:p>
            <a:pPr algn="ctr"/>
            <a:r>
              <a:rPr lang="es-AR" sz="2800" b="1" dirty="0">
                <a:solidFill>
                  <a:schemeClr val="bg1"/>
                </a:solidFill>
              </a:rPr>
              <a:t>AHORA SE PUEDE PONER UN POCO MÁS COMPLICADO</a:t>
            </a:r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val="2584844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124091" y="995613"/>
            <a:ext cx="85588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Dispersión en la que las partículas de la FD tiene un diámetro comprendido entre 1 y 0,001 </a:t>
            </a:r>
            <a:r>
              <a:rPr lang="es-AR" sz="2000" dirty="0">
                <a:solidFill>
                  <a:schemeClr val="bg1"/>
                </a:solidFill>
                <a:latin typeface="Symbol" pitchFamily="18" charset="2"/>
              </a:rPr>
              <a:t></a:t>
            </a:r>
            <a:r>
              <a:rPr lang="es-AR" sz="2000" dirty="0">
                <a:solidFill>
                  <a:schemeClr val="bg1"/>
                </a:solidFill>
              </a:rPr>
              <a:t>m, no se ven a simple vista y no sedimentan en reposo. </a:t>
            </a:r>
            <a:endParaRPr lang="es-AR" sz="2000" dirty="0">
              <a:solidFill>
                <a:schemeClr val="bg1"/>
              </a:solidFill>
              <a:effectLst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FF2A3F7-2CE4-4591-8057-6C6B92AE9424}"/>
              </a:ext>
            </a:extLst>
          </p:cNvPr>
          <p:cNvSpPr txBox="1"/>
          <p:nvPr/>
        </p:nvSpPr>
        <p:spPr>
          <a:xfrm>
            <a:off x="200256" y="219963"/>
            <a:ext cx="1804035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Coloides</a:t>
            </a:r>
          </a:p>
        </p:txBody>
      </p:sp>
      <p:graphicFrame>
        <p:nvGraphicFramePr>
          <p:cNvPr id="5" name="Table 3">
            <a:extLst>
              <a:ext uri="{FF2B5EF4-FFF2-40B4-BE49-F238E27FC236}">
                <a16:creationId xmlns:a16="http://schemas.microsoft.com/office/drawing/2014/main" id="{72DF5419-0C49-415C-90C2-0095A2501B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992046"/>
              </p:ext>
            </p:extLst>
          </p:nvPr>
        </p:nvGraphicFramePr>
        <p:xfrm>
          <a:off x="437913" y="1871367"/>
          <a:ext cx="8268173" cy="4766670"/>
        </p:xfrm>
        <a:graphic>
          <a:graphicData uri="http://schemas.openxmlformats.org/drawingml/2006/table">
            <a:tbl>
              <a:tblPr firstRow="1" firstCol="1" bandRow="1"/>
              <a:tblGrid>
                <a:gridCol w="1055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2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53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38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3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AR" sz="1800" i="0" u="none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AR" sz="1800" i="0" u="none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Fase dispersa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AR" sz="1800" i="0" u="none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AR" sz="1800" i="0" u="none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GAS</a:t>
                      </a:r>
                      <a:endParaRPr lang="es-AR" sz="1600" i="0" u="none" dirty="0">
                        <a:solidFill>
                          <a:srgbClr val="00B050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LÍQUIDO</a:t>
                      </a:r>
                      <a:endParaRPr lang="es-AR" sz="1600" i="0" u="none" dirty="0">
                        <a:solidFill>
                          <a:srgbClr val="00B050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SÓLIDO</a:t>
                      </a:r>
                      <a:endParaRPr lang="es-AR" sz="1600" i="0" u="none" dirty="0">
                        <a:solidFill>
                          <a:srgbClr val="00B050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835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Fase continua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GAS</a:t>
                      </a:r>
                      <a:endParaRPr lang="es-AR" sz="1600" i="0" u="none" dirty="0">
                        <a:solidFill>
                          <a:srgbClr val="FF0066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b="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No es posible </a:t>
                      </a:r>
                      <a:r>
                        <a:rPr lang="es-AR" sz="1600" b="0" i="0" u="none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porque</a:t>
                      </a:r>
                      <a:r>
                        <a:rPr lang="es-AR" sz="1600" b="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 todos los gases son solubles entre sí</a:t>
                      </a:r>
                      <a:endParaRPr lang="es-AR" sz="1600" b="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Aerosol</a:t>
                      </a:r>
                      <a:r>
                        <a:rPr lang="es-AR" sz="16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endParaRPr lang="es-AR" sz="1600" b="1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(niebla, spray)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Aerosol</a:t>
                      </a:r>
                      <a:endParaRPr lang="es-AR" sz="1600" b="1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(humo)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101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LÍQUIDO</a:t>
                      </a:r>
                      <a:endParaRPr lang="es-AR" sz="1600" i="0" u="none" dirty="0">
                        <a:solidFill>
                          <a:srgbClr val="FF0066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Emulsión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(leche, mayonesa)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8353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SÓLIDO</a:t>
                      </a:r>
                      <a:endParaRPr lang="es-AR" sz="1600" i="0" u="none" dirty="0">
                        <a:solidFill>
                          <a:srgbClr val="FF0066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6" name="Group 27">
            <a:extLst>
              <a:ext uri="{FF2B5EF4-FFF2-40B4-BE49-F238E27FC236}">
                <a16:creationId xmlns:a16="http://schemas.microsoft.com/office/drawing/2014/main" id="{5DDE014D-6179-4E42-A160-36303A023D86}"/>
              </a:ext>
            </a:extLst>
          </p:cNvPr>
          <p:cNvGrpSpPr/>
          <p:nvPr/>
        </p:nvGrpSpPr>
        <p:grpSpPr>
          <a:xfrm>
            <a:off x="477758" y="1856511"/>
            <a:ext cx="8228327" cy="4709517"/>
            <a:chOff x="435790" y="476672"/>
            <a:chExt cx="8312674" cy="4968552"/>
          </a:xfrm>
        </p:grpSpPr>
        <p:cxnSp>
          <p:nvCxnSpPr>
            <p:cNvPr id="7" name="Straight Connector 5">
              <a:extLst>
                <a:ext uri="{FF2B5EF4-FFF2-40B4-BE49-F238E27FC236}">
                  <a16:creationId xmlns:a16="http://schemas.microsoft.com/office/drawing/2014/main" id="{82A0E5FA-22DD-427D-A2C8-BD09A982B8C8}"/>
                </a:ext>
              </a:extLst>
            </p:cNvPr>
            <p:cNvCxnSpPr/>
            <p:nvPr/>
          </p:nvCxnSpPr>
          <p:spPr>
            <a:xfrm>
              <a:off x="435790" y="1268760"/>
              <a:ext cx="831267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6">
              <a:extLst>
                <a:ext uri="{FF2B5EF4-FFF2-40B4-BE49-F238E27FC236}">
                  <a16:creationId xmlns:a16="http://schemas.microsoft.com/office/drawing/2014/main" id="{2732B351-10D8-4048-81B7-6806E1A9D0F9}"/>
                </a:ext>
              </a:extLst>
            </p:cNvPr>
            <p:cNvCxnSpPr/>
            <p:nvPr/>
          </p:nvCxnSpPr>
          <p:spPr>
            <a:xfrm>
              <a:off x="1475656" y="2780928"/>
              <a:ext cx="727280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DF09128-0536-4556-B64D-A3BD5BAB2D71}"/>
                </a:ext>
              </a:extLst>
            </p:cNvPr>
            <p:cNvCxnSpPr/>
            <p:nvPr/>
          </p:nvCxnSpPr>
          <p:spPr>
            <a:xfrm>
              <a:off x="1475656" y="3861048"/>
              <a:ext cx="727280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1F30E8B-12DB-445D-8D0B-EB493EC8DAA3}"/>
                </a:ext>
              </a:extLst>
            </p:cNvPr>
            <p:cNvCxnSpPr/>
            <p:nvPr/>
          </p:nvCxnSpPr>
          <p:spPr>
            <a:xfrm>
              <a:off x="435790" y="5445224"/>
              <a:ext cx="831267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1">
              <a:extLst>
                <a:ext uri="{FF2B5EF4-FFF2-40B4-BE49-F238E27FC236}">
                  <a16:creationId xmlns:a16="http://schemas.microsoft.com/office/drawing/2014/main" id="{03DA4153-72FF-4A06-ADEB-C22CAB659AF2}"/>
                </a:ext>
              </a:extLst>
            </p:cNvPr>
            <p:cNvCxnSpPr/>
            <p:nvPr/>
          </p:nvCxnSpPr>
          <p:spPr>
            <a:xfrm>
              <a:off x="1475656" y="1268760"/>
              <a:ext cx="0" cy="417646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2">
              <a:extLst>
                <a:ext uri="{FF2B5EF4-FFF2-40B4-BE49-F238E27FC236}">
                  <a16:creationId xmlns:a16="http://schemas.microsoft.com/office/drawing/2014/main" id="{B4ADFEAF-C2BD-4AC6-95B1-6D7983B8CDC9}"/>
                </a:ext>
              </a:extLst>
            </p:cNvPr>
            <p:cNvCxnSpPr/>
            <p:nvPr/>
          </p:nvCxnSpPr>
          <p:spPr>
            <a:xfrm>
              <a:off x="2771799" y="476672"/>
              <a:ext cx="0" cy="496855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3">
              <a:extLst>
                <a:ext uri="{FF2B5EF4-FFF2-40B4-BE49-F238E27FC236}">
                  <a16:creationId xmlns:a16="http://schemas.microsoft.com/office/drawing/2014/main" id="{6224E359-3192-43EC-9B90-F2B3545DB186}"/>
                </a:ext>
              </a:extLst>
            </p:cNvPr>
            <p:cNvCxnSpPr/>
            <p:nvPr/>
          </p:nvCxnSpPr>
          <p:spPr>
            <a:xfrm>
              <a:off x="4860032" y="836712"/>
              <a:ext cx="0" cy="46085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4">
              <a:extLst>
                <a:ext uri="{FF2B5EF4-FFF2-40B4-BE49-F238E27FC236}">
                  <a16:creationId xmlns:a16="http://schemas.microsoft.com/office/drawing/2014/main" id="{D2A070B3-C229-422F-9712-B2D51917CC60}"/>
                </a:ext>
              </a:extLst>
            </p:cNvPr>
            <p:cNvCxnSpPr/>
            <p:nvPr/>
          </p:nvCxnSpPr>
          <p:spPr>
            <a:xfrm>
              <a:off x="6588224" y="836712"/>
              <a:ext cx="0" cy="46085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5">
              <a:extLst>
                <a:ext uri="{FF2B5EF4-FFF2-40B4-BE49-F238E27FC236}">
                  <a16:creationId xmlns:a16="http://schemas.microsoft.com/office/drawing/2014/main" id="{A0964D89-7FE6-494E-A101-54ED20CE5369}"/>
                </a:ext>
              </a:extLst>
            </p:cNvPr>
            <p:cNvCxnSpPr/>
            <p:nvPr/>
          </p:nvCxnSpPr>
          <p:spPr>
            <a:xfrm>
              <a:off x="8728337" y="476672"/>
              <a:ext cx="20127" cy="496855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7">
              <a:extLst>
                <a:ext uri="{FF2B5EF4-FFF2-40B4-BE49-F238E27FC236}">
                  <a16:creationId xmlns:a16="http://schemas.microsoft.com/office/drawing/2014/main" id="{7F5474B4-404D-4784-8E9F-FAB0890EACDB}"/>
                </a:ext>
              </a:extLst>
            </p:cNvPr>
            <p:cNvCxnSpPr/>
            <p:nvPr/>
          </p:nvCxnSpPr>
          <p:spPr>
            <a:xfrm>
              <a:off x="435790" y="1268760"/>
              <a:ext cx="0" cy="417646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0">
              <a:extLst>
                <a:ext uri="{FF2B5EF4-FFF2-40B4-BE49-F238E27FC236}">
                  <a16:creationId xmlns:a16="http://schemas.microsoft.com/office/drawing/2014/main" id="{29383A2E-90FC-455E-B2E0-E701B7DF47B7}"/>
                </a:ext>
              </a:extLst>
            </p:cNvPr>
            <p:cNvCxnSpPr/>
            <p:nvPr/>
          </p:nvCxnSpPr>
          <p:spPr>
            <a:xfrm>
              <a:off x="2771800" y="476672"/>
              <a:ext cx="595653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4">
              <a:extLst>
                <a:ext uri="{FF2B5EF4-FFF2-40B4-BE49-F238E27FC236}">
                  <a16:creationId xmlns:a16="http://schemas.microsoft.com/office/drawing/2014/main" id="{AF759844-8BEE-47E2-AADE-847854121090}"/>
                </a:ext>
              </a:extLst>
            </p:cNvPr>
            <p:cNvCxnSpPr/>
            <p:nvPr/>
          </p:nvCxnSpPr>
          <p:spPr>
            <a:xfrm>
              <a:off x="2771799" y="836712"/>
              <a:ext cx="595653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22">
            <a:extLst>
              <a:ext uri="{FF2B5EF4-FFF2-40B4-BE49-F238E27FC236}">
                <a16:creationId xmlns:a16="http://schemas.microsoft.com/office/drawing/2014/main" id="{0B844EA2-0BFE-4641-844D-A1F62B87F109}"/>
              </a:ext>
            </a:extLst>
          </p:cNvPr>
          <p:cNvGrpSpPr/>
          <p:nvPr/>
        </p:nvGrpSpPr>
        <p:grpSpPr>
          <a:xfrm>
            <a:off x="6745061" y="339709"/>
            <a:ext cx="1937920" cy="526585"/>
            <a:chOff x="4559291" y="4941167"/>
            <a:chExt cx="5855737" cy="1441006"/>
          </a:xfrm>
        </p:grpSpPr>
        <p:grpSp>
          <p:nvGrpSpPr>
            <p:cNvPr id="20" name="Group 10">
              <a:extLst>
                <a:ext uri="{FF2B5EF4-FFF2-40B4-BE49-F238E27FC236}">
                  <a16:creationId xmlns:a16="http://schemas.microsoft.com/office/drawing/2014/main" id="{9F604076-41B3-465E-AD60-34658F332AE0}"/>
                </a:ext>
              </a:extLst>
            </p:cNvPr>
            <p:cNvGrpSpPr/>
            <p:nvPr/>
          </p:nvGrpSpPr>
          <p:grpSpPr>
            <a:xfrm>
              <a:off x="4559291" y="4941167"/>
              <a:ext cx="5721379" cy="1384576"/>
              <a:chOff x="2180403" y="5229199"/>
              <a:chExt cx="5721379" cy="1384576"/>
            </a:xfrm>
          </p:grpSpPr>
          <p:sp>
            <p:nvSpPr>
              <p:cNvPr id="23" name="Rectangle 7">
                <a:extLst>
                  <a:ext uri="{FF2B5EF4-FFF2-40B4-BE49-F238E27FC236}">
                    <a16:creationId xmlns:a16="http://schemas.microsoft.com/office/drawing/2014/main" id="{26DEAA8F-9684-4020-8ACE-6862673419BC}"/>
                  </a:ext>
                </a:extLst>
              </p:cNvPr>
              <p:cNvSpPr/>
              <p:nvPr/>
            </p:nvSpPr>
            <p:spPr>
              <a:xfrm>
                <a:off x="2237086" y="5229200"/>
                <a:ext cx="2334914" cy="1384575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pic>
            <p:nvPicPr>
              <p:cNvPr id="24" name="Picture 2" descr="http://www.textoscientificos.com/imagenes/quimica/bituminosos.gif">
                <a:extLst>
                  <a:ext uri="{FF2B5EF4-FFF2-40B4-BE49-F238E27FC236}">
                    <a16:creationId xmlns:a16="http://schemas.microsoft.com/office/drawing/2014/main" id="{1D2E5640-2D5E-41C7-ADF7-C42630445D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52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80403" y="5229199"/>
                <a:ext cx="5721379" cy="1384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604CFAD3-E970-46CD-BF10-D0789D53FFB5}"/>
                </a:ext>
              </a:extLst>
            </p:cNvPr>
            <p:cNvSpPr txBox="1"/>
            <p:nvPr/>
          </p:nvSpPr>
          <p:spPr>
            <a:xfrm>
              <a:off x="6960478" y="5175585"/>
              <a:ext cx="3454550" cy="715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100" b="1" dirty="0">
                  <a:solidFill>
                    <a:schemeClr val="bg1"/>
                  </a:solidFill>
                </a:rPr>
                <a:t>FASE CONTINUA</a:t>
              </a:r>
            </a:p>
          </p:txBody>
        </p:sp>
        <p:sp>
          <p:nvSpPr>
            <p:cNvPr id="22" name="TextBox 28">
              <a:extLst>
                <a:ext uri="{FF2B5EF4-FFF2-40B4-BE49-F238E27FC236}">
                  <a16:creationId xmlns:a16="http://schemas.microsoft.com/office/drawing/2014/main" id="{61083DA3-4CF3-4656-B532-CD05D9063C20}"/>
                </a:ext>
              </a:extLst>
            </p:cNvPr>
            <p:cNvSpPr txBox="1"/>
            <p:nvPr/>
          </p:nvSpPr>
          <p:spPr>
            <a:xfrm>
              <a:off x="6965294" y="5666274"/>
              <a:ext cx="3236583" cy="715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100" b="1" dirty="0">
                  <a:solidFill>
                    <a:schemeClr val="bg1"/>
                  </a:solidFill>
                </a:rPr>
                <a:t>FASE DISPERSA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4228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Arrow Connector 38"/>
          <p:cNvCxnSpPr/>
          <p:nvPr/>
        </p:nvCxnSpPr>
        <p:spPr>
          <a:xfrm>
            <a:off x="2843808" y="2693451"/>
            <a:ext cx="1728192" cy="0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/>
          <p:cNvGrpSpPr/>
          <p:nvPr/>
        </p:nvGrpSpPr>
        <p:grpSpPr>
          <a:xfrm>
            <a:off x="4932040" y="1948313"/>
            <a:ext cx="2016224" cy="1526029"/>
            <a:chOff x="4932040" y="1948313"/>
            <a:chExt cx="2016224" cy="1526029"/>
          </a:xfrm>
        </p:grpSpPr>
        <p:grpSp>
          <p:nvGrpSpPr>
            <p:cNvPr id="40" name="Group 39"/>
            <p:cNvGrpSpPr/>
            <p:nvPr/>
          </p:nvGrpSpPr>
          <p:grpSpPr>
            <a:xfrm>
              <a:off x="4932040" y="1948313"/>
              <a:ext cx="2016224" cy="1526029"/>
              <a:chOff x="4932040" y="1558961"/>
              <a:chExt cx="2016224" cy="1526029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4932040" y="1572822"/>
                <a:ext cx="2016224" cy="151216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148064" y="1580063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5940152" y="1558961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6191735" y="1611073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5236128" y="1742267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5626790" y="1572822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6372200" y="1721910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5482774" y="1716838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770806" y="1684821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6372200" y="1572822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5372116" y="1611073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6516216" y="1615889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</p:grpSp>
        <p:sp>
          <p:nvSpPr>
            <p:cNvPr id="50" name="Oval 49"/>
            <p:cNvSpPr/>
            <p:nvPr/>
          </p:nvSpPr>
          <p:spPr>
            <a:xfrm>
              <a:off x="4954392" y="2074173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1" name="Oval 50"/>
            <p:cNvSpPr/>
            <p:nvPr/>
          </p:nvSpPr>
          <p:spPr>
            <a:xfrm>
              <a:off x="6658355" y="2092329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41" name="Group 51">
            <a:extLst>
              <a:ext uri="{FF2B5EF4-FFF2-40B4-BE49-F238E27FC236}">
                <a16:creationId xmlns:a16="http://schemas.microsoft.com/office/drawing/2014/main" id="{B219D92E-2823-43B3-B368-BFF641FBD516}"/>
              </a:ext>
            </a:extLst>
          </p:cNvPr>
          <p:cNvGrpSpPr/>
          <p:nvPr/>
        </p:nvGrpSpPr>
        <p:grpSpPr>
          <a:xfrm>
            <a:off x="420299" y="1937367"/>
            <a:ext cx="2016224" cy="1512168"/>
            <a:chOff x="420299" y="1937367"/>
            <a:chExt cx="2016224" cy="1512168"/>
          </a:xfrm>
        </p:grpSpPr>
        <p:grpSp>
          <p:nvGrpSpPr>
            <p:cNvPr id="42" name="Group 22">
              <a:extLst>
                <a:ext uri="{FF2B5EF4-FFF2-40B4-BE49-F238E27FC236}">
                  <a16:creationId xmlns:a16="http://schemas.microsoft.com/office/drawing/2014/main" id="{FCAC19A5-B5C2-46DB-BD23-DE79D2DF708E}"/>
                </a:ext>
              </a:extLst>
            </p:cNvPr>
            <p:cNvGrpSpPr/>
            <p:nvPr/>
          </p:nvGrpSpPr>
          <p:grpSpPr>
            <a:xfrm>
              <a:off x="420299" y="1937367"/>
              <a:ext cx="2016224" cy="1512168"/>
              <a:chOff x="4860032" y="1412776"/>
              <a:chExt cx="2016224" cy="1512168"/>
            </a:xfrm>
          </p:grpSpPr>
          <p:sp>
            <p:nvSpPr>
              <p:cNvPr id="45" name="Rectangle 9">
                <a:extLst>
                  <a:ext uri="{FF2B5EF4-FFF2-40B4-BE49-F238E27FC236}">
                    <a16:creationId xmlns:a16="http://schemas.microsoft.com/office/drawing/2014/main" id="{B893C632-BD10-46FC-9641-FA6E059DE72F}"/>
                  </a:ext>
                </a:extLst>
              </p:cNvPr>
              <p:cNvSpPr/>
              <p:nvPr/>
            </p:nvSpPr>
            <p:spPr>
              <a:xfrm>
                <a:off x="4860032" y="1412776"/>
                <a:ext cx="2016224" cy="151216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46" name="Oval 10">
                <a:extLst>
                  <a:ext uri="{FF2B5EF4-FFF2-40B4-BE49-F238E27FC236}">
                    <a16:creationId xmlns:a16="http://schemas.microsoft.com/office/drawing/2014/main" id="{A44D288A-9BF7-49D1-9C40-453B91C07C83}"/>
                  </a:ext>
                </a:extLst>
              </p:cNvPr>
              <p:cNvSpPr/>
              <p:nvPr/>
            </p:nvSpPr>
            <p:spPr>
              <a:xfrm>
                <a:off x="5292080" y="1628800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47" name="Oval 11">
                <a:extLst>
                  <a:ext uri="{FF2B5EF4-FFF2-40B4-BE49-F238E27FC236}">
                    <a16:creationId xmlns:a16="http://schemas.microsoft.com/office/drawing/2014/main" id="{B52F6F07-E634-4236-84CF-23ADC4270483}"/>
                  </a:ext>
                </a:extLst>
              </p:cNvPr>
              <p:cNvSpPr/>
              <p:nvPr/>
            </p:nvSpPr>
            <p:spPr>
              <a:xfrm>
                <a:off x="5770806" y="1586671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4" name="Oval 12">
                <a:extLst>
                  <a:ext uri="{FF2B5EF4-FFF2-40B4-BE49-F238E27FC236}">
                    <a16:creationId xmlns:a16="http://schemas.microsoft.com/office/drawing/2014/main" id="{0E822AC8-98BC-4AFE-BC6C-86836775CAF8}"/>
                  </a:ext>
                </a:extLst>
              </p:cNvPr>
              <p:cNvSpPr/>
              <p:nvPr/>
            </p:nvSpPr>
            <p:spPr>
              <a:xfrm>
                <a:off x="5626790" y="1961047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5" name="Oval 13">
                <a:extLst>
                  <a:ext uri="{FF2B5EF4-FFF2-40B4-BE49-F238E27FC236}">
                    <a16:creationId xmlns:a16="http://schemas.microsoft.com/office/drawing/2014/main" id="{FAD7529A-43D6-4B02-ABFB-5C39B3F52B19}"/>
                  </a:ext>
                </a:extLst>
              </p:cNvPr>
              <p:cNvSpPr/>
              <p:nvPr/>
            </p:nvSpPr>
            <p:spPr>
              <a:xfrm>
                <a:off x="5148064" y="2057201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6" name="Oval 14">
                <a:extLst>
                  <a:ext uri="{FF2B5EF4-FFF2-40B4-BE49-F238E27FC236}">
                    <a16:creationId xmlns:a16="http://schemas.microsoft.com/office/drawing/2014/main" id="{C01384F2-38FF-4C8F-8A77-9C8645950B1F}"/>
                  </a:ext>
                </a:extLst>
              </p:cNvPr>
              <p:cNvSpPr/>
              <p:nvPr/>
            </p:nvSpPr>
            <p:spPr>
              <a:xfrm>
                <a:off x="5432470" y="2330813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7" name="Oval 15">
                <a:extLst>
                  <a:ext uri="{FF2B5EF4-FFF2-40B4-BE49-F238E27FC236}">
                    <a16:creationId xmlns:a16="http://schemas.microsoft.com/office/drawing/2014/main" id="{181295EA-C935-445F-A605-1AA60B86FFF5}"/>
                  </a:ext>
                </a:extLst>
              </p:cNvPr>
              <p:cNvSpPr/>
              <p:nvPr/>
            </p:nvSpPr>
            <p:spPr>
              <a:xfrm>
                <a:off x="6091127" y="1837614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8" name="Oval 16">
                <a:extLst>
                  <a:ext uri="{FF2B5EF4-FFF2-40B4-BE49-F238E27FC236}">
                    <a16:creationId xmlns:a16="http://schemas.microsoft.com/office/drawing/2014/main" id="{17DDE955-DDDB-4B52-BF01-9A109BA296B4}"/>
                  </a:ext>
                </a:extLst>
              </p:cNvPr>
              <p:cNvSpPr/>
              <p:nvPr/>
            </p:nvSpPr>
            <p:spPr>
              <a:xfrm>
                <a:off x="5947111" y="2255807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9" name="Oval 17">
                <a:extLst>
                  <a:ext uri="{FF2B5EF4-FFF2-40B4-BE49-F238E27FC236}">
                    <a16:creationId xmlns:a16="http://schemas.microsoft.com/office/drawing/2014/main" id="{6EC47E47-1C63-485D-B925-C98C240F3A01}"/>
                  </a:ext>
                </a:extLst>
              </p:cNvPr>
              <p:cNvSpPr/>
              <p:nvPr/>
            </p:nvSpPr>
            <p:spPr>
              <a:xfrm>
                <a:off x="6412338" y="1586671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0" name="Oval 18">
                <a:extLst>
                  <a:ext uri="{FF2B5EF4-FFF2-40B4-BE49-F238E27FC236}">
                    <a16:creationId xmlns:a16="http://schemas.microsoft.com/office/drawing/2014/main" id="{A38F6032-F5E4-49D1-BFD9-0BDB244E1145}"/>
                  </a:ext>
                </a:extLst>
              </p:cNvPr>
              <p:cNvSpPr/>
              <p:nvPr/>
            </p:nvSpPr>
            <p:spPr>
              <a:xfrm>
                <a:off x="6404947" y="2160083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1" name="Oval 19">
                <a:extLst>
                  <a:ext uri="{FF2B5EF4-FFF2-40B4-BE49-F238E27FC236}">
                    <a16:creationId xmlns:a16="http://schemas.microsoft.com/office/drawing/2014/main" id="{BA0E915E-8779-49DC-BEC6-35364EB4D338}"/>
                  </a:ext>
                </a:extLst>
              </p:cNvPr>
              <p:cNvSpPr/>
              <p:nvPr/>
            </p:nvSpPr>
            <p:spPr>
              <a:xfrm>
                <a:off x="5004048" y="2509319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2" name="Oval 20">
                <a:extLst>
                  <a:ext uri="{FF2B5EF4-FFF2-40B4-BE49-F238E27FC236}">
                    <a16:creationId xmlns:a16="http://schemas.microsoft.com/office/drawing/2014/main" id="{9B1CFBFF-C447-40C1-A9C1-4B7FCEB5277B}"/>
                  </a:ext>
                </a:extLst>
              </p:cNvPr>
              <p:cNvSpPr/>
              <p:nvPr/>
            </p:nvSpPr>
            <p:spPr>
              <a:xfrm>
                <a:off x="6260931" y="2529902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</p:grpSp>
        <p:sp>
          <p:nvSpPr>
            <p:cNvPr id="43" name="Oval 47">
              <a:extLst>
                <a:ext uri="{FF2B5EF4-FFF2-40B4-BE49-F238E27FC236}">
                  <a16:creationId xmlns:a16="http://schemas.microsoft.com/office/drawing/2014/main" id="{79D40748-5DCC-4A82-864A-0219AFDE1AAD}"/>
                </a:ext>
              </a:extLst>
            </p:cNvPr>
            <p:cNvSpPr/>
            <p:nvPr/>
          </p:nvSpPr>
          <p:spPr>
            <a:xfrm>
              <a:off x="1280769" y="3076814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4" name="Oval 48">
              <a:extLst>
                <a:ext uri="{FF2B5EF4-FFF2-40B4-BE49-F238E27FC236}">
                  <a16:creationId xmlns:a16="http://schemas.microsoft.com/office/drawing/2014/main" id="{7AFCBEAE-6B4E-44E7-952D-2E7888E64853}"/>
                </a:ext>
              </a:extLst>
            </p:cNvPr>
            <p:cNvSpPr/>
            <p:nvPr/>
          </p:nvSpPr>
          <p:spPr>
            <a:xfrm>
              <a:off x="467544" y="2092329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63" name="Rectangle 1">
            <a:extLst>
              <a:ext uri="{FF2B5EF4-FFF2-40B4-BE49-F238E27FC236}">
                <a16:creationId xmlns:a16="http://schemas.microsoft.com/office/drawing/2014/main" id="{F34C56E0-2F85-45E4-94E9-F4C6BC12EEA3}"/>
              </a:ext>
            </a:extLst>
          </p:cNvPr>
          <p:cNvSpPr/>
          <p:nvPr/>
        </p:nvSpPr>
        <p:spPr>
          <a:xfrm>
            <a:off x="179510" y="930956"/>
            <a:ext cx="54269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Coloide formado por dos líquidos inmiscibles. </a:t>
            </a:r>
          </a:p>
          <a:p>
            <a:r>
              <a:rPr lang="es-AR" sz="2000" dirty="0">
                <a:solidFill>
                  <a:schemeClr val="bg1"/>
                </a:solidFill>
              </a:rPr>
              <a:t>Son inestables y tienden a separarse en dos fases.</a:t>
            </a:r>
            <a:endParaRPr lang="es-AR" sz="2000" dirty="0">
              <a:solidFill>
                <a:schemeClr val="bg1"/>
              </a:solidFill>
              <a:effectLst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A011789F-5894-48F3-B491-CE5F6BDBE4FD}"/>
              </a:ext>
            </a:extLst>
          </p:cNvPr>
          <p:cNvSpPr txBox="1"/>
          <p:nvPr/>
        </p:nvSpPr>
        <p:spPr>
          <a:xfrm>
            <a:off x="200256" y="219963"/>
            <a:ext cx="2118071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Emulsión</a:t>
            </a:r>
          </a:p>
        </p:txBody>
      </p:sp>
      <p:sp>
        <p:nvSpPr>
          <p:cNvPr id="38" name="TextBox 40">
            <a:extLst>
              <a:ext uri="{FF2B5EF4-FFF2-40B4-BE49-F238E27FC236}">
                <a16:creationId xmlns:a16="http://schemas.microsoft.com/office/drawing/2014/main" id="{5E9D67DB-0CAF-48AE-942E-48CB4C9271C7}"/>
              </a:ext>
            </a:extLst>
          </p:cNvPr>
          <p:cNvSpPr txBox="1"/>
          <p:nvPr/>
        </p:nvSpPr>
        <p:spPr>
          <a:xfrm>
            <a:off x="3131840" y="1844824"/>
            <a:ext cx="8242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9600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48" name="Rectangle 23">
            <a:extLst>
              <a:ext uri="{FF2B5EF4-FFF2-40B4-BE49-F238E27FC236}">
                <a16:creationId xmlns:a16="http://schemas.microsoft.com/office/drawing/2014/main" id="{B36FA8CD-B52E-43D4-B5B5-6E5B0173B090}"/>
              </a:ext>
            </a:extLst>
          </p:cNvPr>
          <p:cNvSpPr/>
          <p:nvPr/>
        </p:nvSpPr>
        <p:spPr>
          <a:xfrm>
            <a:off x="1062178" y="3736196"/>
            <a:ext cx="55961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800" b="1" dirty="0">
                <a:solidFill>
                  <a:srgbClr val="FFFFCC"/>
                </a:solidFill>
              </a:rPr>
              <a:t>¿Cómo estabilizar las emulsiones? </a:t>
            </a:r>
            <a:endParaRPr lang="es-AR" sz="2800" b="1" dirty="0">
              <a:solidFill>
                <a:srgbClr val="FFFFCC"/>
              </a:solidFill>
              <a:effectLst/>
            </a:endParaRPr>
          </a:p>
        </p:txBody>
      </p:sp>
      <p:sp>
        <p:nvSpPr>
          <p:cNvPr id="52" name="TextBox 43">
            <a:extLst>
              <a:ext uri="{FF2B5EF4-FFF2-40B4-BE49-F238E27FC236}">
                <a16:creationId xmlns:a16="http://schemas.microsoft.com/office/drawing/2014/main" id="{D9D3463B-F379-40D4-8FCF-216964EA9AC8}"/>
              </a:ext>
            </a:extLst>
          </p:cNvPr>
          <p:cNvSpPr txBox="1"/>
          <p:nvPr/>
        </p:nvSpPr>
        <p:spPr>
          <a:xfrm>
            <a:off x="1792536" y="4882922"/>
            <a:ext cx="5998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b="1" dirty="0">
                <a:solidFill>
                  <a:schemeClr val="bg1"/>
                </a:solidFill>
              </a:rPr>
              <a:t>Agentes emulsionantes</a:t>
            </a:r>
            <a:endParaRPr lang="es-AR" sz="2400" dirty="0">
              <a:solidFill>
                <a:schemeClr val="bg1"/>
              </a:solidFill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E6036D4E-CBF9-435D-A1B2-8338BC2D763F}"/>
              </a:ext>
            </a:extLst>
          </p:cNvPr>
          <p:cNvGrpSpPr/>
          <p:nvPr/>
        </p:nvGrpSpPr>
        <p:grpSpPr>
          <a:xfrm>
            <a:off x="1405996" y="4389460"/>
            <a:ext cx="6403447" cy="461665"/>
            <a:chOff x="645343" y="4900057"/>
            <a:chExt cx="6403447" cy="461665"/>
          </a:xfrm>
        </p:grpSpPr>
        <p:sp>
          <p:nvSpPr>
            <p:cNvPr id="65" name="Right Arrow 45">
              <a:extLst>
                <a:ext uri="{FF2B5EF4-FFF2-40B4-BE49-F238E27FC236}">
                  <a16:creationId xmlns:a16="http://schemas.microsoft.com/office/drawing/2014/main" id="{4DE56606-E7E1-407C-B3A9-4EEB1C876A03}"/>
                </a:ext>
              </a:extLst>
            </p:cNvPr>
            <p:cNvSpPr/>
            <p:nvPr/>
          </p:nvSpPr>
          <p:spPr>
            <a:xfrm>
              <a:off x="645343" y="5000015"/>
              <a:ext cx="330438" cy="261748"/>
            </a:xfrm>
            <a:prstGeom prst="rightArrow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66" name="TextBox 46">
              <a:extLst>
                <a:ext uri="{FF2B5EF4-FFF2-40B4-BE49-F238E27FC236}">
                  <a16:creationId xmlns:a16="http://schemas.microsoft.com/office/drawing/2014/main" id="{81C4D002-60E9-41C1-8808-D8E28D127D95}"/>
                </a:ext>
              </a:extLst>
            </p:cNvPr>
            <p:cNvSpPr txBox="1"/>
            <p:nvPr/>
          </p:nvSpPr>
          <p:spPr>
            <a:xfrm>
              <a:off x="1050356" y="4900057"/>
              <a:ext cx="59984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2400" b="1" dirty="0">
                  <a:solidFill>
                    <a:schemeClr val="bg1"/>
                  </a:solidFill>
                </a:rPr>
                <a:t>Fase continua suficientemente espesa</a:t>
              </a:r>
              <a:endParaRPr lang="es-AR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67" name="Right Arrow 45">
            <a:extLst>
              <a:ext uri="{FF2B5EF4-FFF2-40B4-BE49-F238E27FC236}">
                <a16:creationId xmlns:a16="http://schemas.microsoft.com/office/drawing/2014/main" id="{D9244FE6-D61D-4BAB-9061-2690456C70C4}"/>
              </a:ext>
            </a:extLst>
          </p:cNvPr>
          <p:cNvSpPr/>
          <p:nvPr/>
        </p:nvSpPr>
        <p:spPr>
          <a:xfrm>
            <a:off x="1411355" y="4990347"/>
            <a:ext cx="330438" cy="261748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86568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t1.gstatic.com/images?q=tbn:ANd9GcQq7mAygUstI_lZ-jNPbAnghLhEwSoDyIhdzeNfKSQ39qU4n0j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87172"/>
            <a:ext cx="1818606" cy="1893004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4" name="Picture 4" descr="micela invers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908" y="4471010"/>
            <a:ext cx="1799540" cy="1879078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634280" y="4066628"/>
            <a:ext cx="15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b="1" dirty="0">
                <a:solidFill>
                  <a:srgbClr val="FFFFCC"/>
                </a:solidFill>
              </a:rPr>
              <a:t>MICELA (O/A)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61302" y="4067780"/>
            <a:ext cx="2495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rgbClr val="FFFFCC"/>
                </a:solidFill>
              </a:rPr>
              <a:t>MICELA INVERSA (A/O)</a:t>
            </a: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612" y="4491704"/>
            <a:ext cx="1855612" cy="1869256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474385"/>
            <a:ext cx="1889096" cy="1917291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3">
            <a:extLst>
              <a:ext uri="{FF2B5EF4-FFF2-40B4-BE49-F238E27FC236}">
                <a16:creationId xmlns:a16="http://schemas.microsoft.com/office/drawing/2014/main" id="{C27071BF-16C8-4126-9D21-08EE992D30F4}"/>
              </a:ext>
            </a:extLst>
          </p:cNvPr>
          <p:cNvSpPr txBox="1"/>
          <p:nvPr/>
        </p:nvSpPr>
        <p:spPr>
          <a:xfrm>
            <a:off x="2660365" y="1700808"/>
            <a:ext cx="391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800" b="1" dirty="0">
                <a:solidFill>
                  <a:srgbClr val="FFFFCC"/>
                </a:solidFill>
              </a:rPr>
              <a:t>Agentes emulsionantes</a:t>
            </a:r>
            <a:endParaRPr lang="es-AR" sz="2800" dirty="0">
              <a:solidFill>
                <a:srgbClr val="FFFFCC"/>
              </a:solidFill>
            </a:endParaRPr>
          </a:p>
        </p:txBody>
      </p:sp>
      <p:sp>
        <p:nvSpPr>
          <p:cNvPr id="30" name="Rectangle 23">
            <a:extLst>
              <a:ext uri="{FF2B5EF4-FFF2-40B4-BE49-F238E27FC236}">
                <a16:creationId xmlns:a16="http://schemas.microsoft.com/office/drawing/2014/main" id="{8F3A3ACA-527E-4ED2-AF36-56AD6E6216E4}"/>
              </a:ext>
            </a:extLst>
          </p:cNvPr>
          <p:cNvSpPr/>
          <p:nvPr/>
        </p:nvSpPr>
        <p:spPr>
          <a:xfrm>
            <a:off x="1981867" y="2104400"/>
            <a:ext cx="51104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dirty="0">
                <a:solidFill>
                  <a:schemeClr val="bg1"/>
                </a:solidFill>
              </a:rPr>
              <a:t>Moléculas </a:t>
            </a:r>
            <a:r>
              <a:rPr lang="es-AR" dirty="0" err="1">
                <a:solidFill>
                  <a:schemeClr val="bg1"/>
                </a:solidFill>
              </a:rPr>
              <a:t>anfifílicas</a:t>
            </a:r>
            <a:r>
              <a:rPr lang="es-AR" dirty="0">
                <a:solidFill>
                  <a:schemeClr val="bg1"/>
                </a:solidFill>
              </a:rPr>
              <a:t> que estabilizan emulsiones</a:t>
            </a:r>
            <a:endParaRPr lang="es-AR" dirty="0">
              <a:solidFill>
                <a:schemeClr val="bg1"/>
              </a:solidFill>
              <a:effectLst/>
            </a:endParaRPr>
          </a:p>
        </p:txBody>
      </p:sp>
      <p:sp>
        <p:nvSpPr>
          <p:cNvPr id="31" name="Rectangle 1">
            <a:extLst>
              <a:ext uri="{FF2B5EF4-FFF2-40B4-BE49-F238E27FC236}">
                <a16:creationId xmlns:a16="http://schemas.microsoft.com/office/drawing/2014/main" id="{AA414D67-E88B-4D45-9E73-DE691860AF66}"/>
              </a:ext>
            </a:extLst>
          </p:cNvPr>
          <p:cNvSpPr/>
          <p:nvPr/>
        </p:nvSpPr>
        <p:spPr>
          <a:xfrm>
            <a:off x="179510" y="930956"/>
            <a:ext cx="54269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Coloide formado por dos líquidos inmiscibles. </a:t>
            </a:r>
          </a:p>
          <a:p>
            <a:r>
              <a:rPr lang="es-AR" sz="2000" dirty="0">
                <a:solidFill>
                  <a:schemeClr val="bg1"/>
                </a:solidFill>
              </a:rPr>
              <a:t>Son inestables y tienden a separarse en dos fases.</a:t>
            </a:r>
            <a:endParaRPr lang="es-AR" sz="2000" dirty="0">
              <a:solidFill>
                <a:schemeClr val="bg1"/>
              </a:solidFill>
              <a:effectLst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196538C8-FA3E-4EC5-9BF7-BD16C68BB4EE}"/>
              </a:ext>
            </a:extLst>
          </p:cNvPr>
          <p:cNvSpPr txBox="1"/>
          <p:nvPr/>
        </p:nvSpPr>
        <p:spPr>
          <a:xfrm>
            <a:off x="200256" y="219963"/>
            <a:ext cx="2118071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Emulsión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328BA973-B5EA-44AD-9D40-E2B34442F287}"/>
              </a:ext>
            </a:extLst>
          </p:cNvPr>
          <p:cNvGrpSpPr/>
          <p:nvPr/>
        </p:nvGrpSpPr>
        <p:grpSpPr>
          <a:xfrm>
            <a:off x="1759626" y="2750864"/>
            <a:ext cx="5497552" cy="1271914"/>
            <a:chOff x="1759626" y="2750864"/>
            <a:chExt cx="5497552" cy="1271914"/>
          </a:xfrm>
        </p:grpSpPr>
        <p:grpSp>
          <p:nvGrpSpPr>
            <p:cNvPr id="22" name="Group 9">
              <a:extLst>
                <a:ext uri="{FF2B5EF4-FFF2-40B4-BE49-F238E27FC236}">
                  <a16:creationId xmlns:a16="http://schemas.microsoft.com/office/drawing/2014/main" id="{29DD68E7-DA50-425B-B573-13B8D45B61C9}"/>
                </a:ext>
              </a:extLst>
            </p:cNvPr>
            <p:cNvGrpSpPr/>
            <p:nvPr/>
          </p:nvGrpSpPr>
          <p:grpSpPr>
            <a:xfrm rot="1751465">
              <a:off x="3987189" y="2750864"/>
              <a:ext cx="1201119" cy="1271914"/>
              <a:chOff x="4155760" y="2941694"/>
              <a:chExt cx="1201119" cy="1271914"/>
            </a:xfrm>
          </p:grpSpPr>
          <p:pic>
            <p:nvPicPr>
              <p:cNvPr id="34" name="Picture 2" descr="https://encrypted-tbn3.gstatic.com/images?q=tbn:ANd9GcTmZ3q9l2L1DK7toDoDf5PWBetw-RFzxD4rfUQCQgp7iq1df4RK">
                <a:extLst>
                  <a:ext uri="{FF2B5EF4-FFF2-40B4-BE49-F238E27FC236}">
                    <a16:creationId xmlns:a16="http://schemas.microsoft.com/office/drawing/2014/main" id="{C219A167-857E-4B3C-91BF-A51CF1113C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96000" l="889" r="100000"/>
                        </a14:imgEffect>
                        <a14:imgEffect>
                          <a14:artisticCrisscrossEtching/>
                        </a14:imgEffect>
                        <a14:imgEffect>
                          <a14:colorTemperature colorTemp="5900"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5760" y="3012489"/>
                <a:ext cx="1201119" cy="120111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" name="Oval 4">
                <a:extLst>
                  <a:ext uri="{FF2B5EF4-FFF2-40B4-BE49-F238E27FC236}">
                    <a16:creationId xmlns:a16="http://schemas.microsoft.com/office/drawing/2014/main" id="{EE3B1D34-7C3E-4383-86FB-B121B4878561}"/>
                  </a:ext>
                </a:extLst>
              </p:cNvPr>
              <p:cNvSpPr/>
              <p:nvPr/>
            </p:nvSpPr>
            <p:spPr>
              <a:xfrm rot="13385859">
                <a:off x="4935637" y="2941694"/>
                <a:ext cx="405922" cy="500878"/>
              </a:xfrm>
              <a:prstGeom prst="ellipse">
                <a:avLst/>
              </a:prstGeom>
              <a:solidFill>
                <a:srgbClr val="FF006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</p:grp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DF8B9372-76CE-41E8-8F24-F8D0328BDC87}"/>
                </a:ext>
              </a:extLst>
            </p:cNvPr>
            <p:cNvSpPr txBox="1"/>
            <p:nvPr/>
          </p:nvSpPr>
          <p:spPr>
            <a:xfrm>
              <a:off x="5461302" y="2812286"/>
              <a:ext cx="179587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AR" sz="2000" b="1" dirty="0">
                  <a:solidFill>
                    <a:srgbClr val="FF0066"/>
                  </a:solidFill>
                </a:rPr>
                <a:t>CABEZA POLAR</a:t>
              </a:r>
            </a:p>
            <a:p>
              <a:pPr algn="ctr"/>
              <a:r>
                <a:rPr lang="es-AR" sz="2000" b="1" dirty="0">
                  <a:solidFill>
                    <a:schemeClr val="bg1"/>
                  </a:solidFill>
                </a:rPr>
                <a:t>Hidrofílica</a:t>
              </a:r>
            </a:p>
            <a:p>
              <a:pPr algn="ctr"/>
              <a:r>
                <a:rPr lang="es-AR" sz="2000" b="1" dirty="0">
                  <a:solidFill>
                    <a:schemeClr val="bg1"/>
                  </a:solidFill>
                </a:rPr>
                <a:t>(afín al agua)</a:t>
              </a:r>
            </a:p>
          </p:txBody>
        </p:sp>
        <p:sp>
          <p:nvSpPr>
            <p:cNvPr id="33" name="TextBox 21">
              <a:extLst>
                <a:ext uri="{FF2B5EF4-FFF2-40B4-BE49-F238E27FC236}">
                  <a16:creationId xmlns:a16="http://schemas.microsoft.com/office/drawing/2014/main" id="{724ADE27-6389-47FE-BDAA-CB07281F5061}"/>
                </a:ext>
              </a:extLst>
            </p:cNvPr>
            <p:cNvSpPr txBox="1"/>
            <p:nvPr/>
          </p:nvSpPr>
          <p:spPr>
            <a:xfrm>
              <a:off x="1759626" y="2780928"/>
              <a:ext cx="200990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AR" sz="2000" b="1" dirty="0">
                  <a:solidFill>
                    <a:schemeClr val="bg1">
                      <a:lumMod val="65000"/>
                    </a:schemeClr>
                  </a:solidFill>
                </a:rPr>
                <a:t>COLA NO POLAR</a:t>
              </a:r>
            </a:p>
            <a:p>
              <a:pPr algn="ctr"/>
              <a:r>
                <a:rPr lang="es-AR" sz="2000" b="1" dirty="0">
                  <a:solidFill>
                    <a:schemeClr val="bg1"/>
                  </a:solidFill>
                </a:rPr>
                <a:t>Hidrofóbica</a:t>
              </a:r>
            </a:p>
            <a:p>
              <a:pPr algn="ctr"/>
              <a:r>
                <a:rPr lang="es-AR" sz="2000" b="1" dirty="0">
                  <a:solidFill>
                    <a:schemeClr val="bg1"/>
                  </a:solidFill>
                </a:rPr>
                <a:t>(afín a las grasas)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458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Arrow Connector 38"/>
          <p:cNvCxnSpPr/>
          <p:nvPr/>
        </p:nvCxnSpPr>
        <p:spPr>
          <a:xfrm>
            <a:off x="2843808" y="2693451"/>
            <a:ext cx="1728192" cy="0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/>
          <p:cNvGrpSpPr/>
          <p:nvPr/>
        </p:nvGrpSpPr>
        <p:grpSpPr>
          <a:xfrm>
            <a:off x="4932040" y="1948313"/>
            <a:ext cx="2016224" cy="1526029"/>
            <a:chOff x="4932040" y="1948313"/>
            <a:chExt cx="2016224" cy="1526029"/>
          </a:xfrm>
        </p:grpSpPr>
        <p:grpSp>
          <p:nvGrpSpPr>
            <p:cNvPr id="40" name="Group 39"/>
            <p:cNvGrpSpPr/>
            <p:nvPr/>
          </p:nvGrpSpPr>
          <p:grpSpPr>
            <a:xfrm>
              <a:off x="4932040" y="1948313"/>
              <a:ext cx="2016224" cy="1526029"/>
              <a:chOff x="4932040" y="1558961"/>
              <a:chExt cx="2016224" cy="1526029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4932040" y="1572822"/>
                <a:ext cx="2016224" cy="151216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148064" y="1580063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5940152" y="1558961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6191735" y="1611073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5236128" y="1742267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5626790" y="1572822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6372200" y="1721910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5482774" y="1716838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770806" y="1684821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6372200" y="1572822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5372116" y="1611073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6516216" y="1615889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</p:grpSp>
        <p:sp>
          <p:nvSpPr>
            <p:cNvPr id="50" name="Oval 49"/>
            <p:cNvSpPr/>
            <p:nvPr/>
          </p:nvSpPr>
          <p:spPr>
            <a:xfrm>
              <a:off x="4954392" y="2074173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1" name="Oval 50"/>
            <p:cNvSpPr/>
            <p:nvPr/>
          </p:nvSpPr>
          <p:spPr>
            <a:xfrm>
              <a:off x="6658355" y="2092329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41" name="Group 51">
            <a:extLst>
              <a:ext uri="{FF2B5EF4-FFF2-40B4-BE49-F238E27FC236}">
                <a16:creationId xmlns:a16="http://schemas.microsoft.com/office/drawing/2014/main" id="{B219D92E-2823-43B3-B368-BFF641FBD516}"/>
              </a:ext>
            </a:extLst>
          </p:cNvPr>
          <p:cNvGrpSpPr/>
          <p:nvPr/>
        </p:nvGrpSpPr>
        <p:grpSpPr>
          <a:xfrm>
            <a:off x="420299" y="1937367"/>
            <a:ext cx="2016224" cy="1512168"/>
            <a:chOff x="420299" y="1937367"/>
            <a:chExt cx="2016224" cy="1512168"/>
          </a:xfrm>
        </p:grpSpPr>
        <p:grpSp>
          <p:nvGrpSpPr>
            <p:cNvPr id="42" name="Group 22">
              <a:extLst>
                <a:ext uri="{FF2B5EF4-FFF2-40B4-BE49-F238E27FC236}">
                  <a16:creationId xmlns:a16="http://schemas.microsoft.com/office/drawing/2014/main" id="{FCAC19A5-B5C2-46DB-BD23-DE79D2DF708E}"/>
                </a:ext>
              </a:extLst>
            </p:cNvPr>
            <p:cNvGrpSpPr/>
            <p:nvPr/>
          </p:nvGrpSpPr>
          <p:grpSpPr>
            <a:xfrm>
              <a:off x="420299" y="1937367"/>
              <a:ext cx="2016224" cy="1512168"/>
              <a:chOff x="4860032" y="1412776"/>
              <a:chExt cx="2016224" cy="1512168"/>
            </a:xfrm>
          </p:grpSpPr>
          <p:sp>
            <p:nvSpPr>
              <p:cNvPr id="45" name="Rectangle 9">
                <a:extLst>
                  <a:ext uri="{FF2B5EF4-FFF2-40B4-BE49-F238E27FC236}">
                    <a16:creationId xmlns:a16="http://schemas.microsoft.com/office/drawing/2014/main" id="{B893C632-BD10-46FC-9641-FA6E059DE72F}"/>
                  </a:ext>
                </a:extLst>
              </p:cNvPr>
              <p:cNvSpPr/>
              <p:nvPr/>
            </p:nvSpPr>
            <p:spPr>
              <a:xfrm>
                <a:off x="4860032" y="1412776"/>
                <a:ext cx="2016224" cy="151216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46" name="Oval 10">
                <a:extLst>
                  <a:ext uri="{FF2B5EF4-FFF2-40B4-BE49-F238E27FC236}">
                    <a16:creationId xmlns:a16="http://schemas.microsoft.com/office/drawing/2014/main" id="{A44D288A-9BF7-49D1-9C40-453B91C07C83}"/>
                  </a:ext>
                </a:extLst>
              </p:cNvPr>
              <p:cNvSpPr/>
              <p:nvPr/>
            </p:nvSpPr>
            <p:spPr>
              <a:xfrm>
                <a:off x="5292080" y="1628800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47" name="Oval 11">
                <a:extLst>
                  <a:ext uri="{FF2B5EF4-FFF2-40B4-BE49-F238E27FC236}">
                    <a16:creationId xmlns:a16="http://schemas.microsoft.com/office/drawing/2014/main" id="{B52F6F07-E634-4236-84CF-23ADC4270483}"/>
                  </a:ext>
                </a:extLst>
              </p:cNvPr>
              <p:cNvSpPr/>
              <p:nvPr/>
            </p:nvSpPr>
            <p:spPr>
              <a:xfrm>
                <a:off x="5770806" y="1586671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4" name="Oval 12">
                <a:extLst>
                  <a:ext uri="{FF2B5EF4-FFF2-40B4-BE49-F238E27FC236}">
                    <a16:creationId xmlns:a16="http://schemas.microsoft.com/office/drawing/2014/main" id="{0E822AC8-98BC-4AFE-BC6C-86836775CAF8}"/>
                  </a:ext>
                </a:extLst>
              </p:cNvPr>
              <p:cNvSpPr/>
              <p:nvPr/>
            </p:nvSpPr>
            <p:spPr>
              <a:xfrm>
                <a:off x="5626790" y="1961047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5" name="Oval 13">
                <a:extLst>
                  <a:ext uri="{FF2B5EF4-FFF2-40B4-BE49-F238E27FC236}">
                    <a16:creationId xmlns:a16="http://schemas.microsoft.com/office/drawing/2014/main" id="{FAD7529A-43D6-4B02-ABFB-5C39B3F52B19}"/>
                  </a:ext>
                </a:extLst>
              </p:cNvPr>
              <p:cNvSpPr/>
              <p:nvPr/>
            </p:nvSpPr>
            <p:spPr>
              <a:xfrm>
                <a:off x="5148064" y="2057201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6" name="Oval 14">
                <a:extLst>
                  <a:ext uri="{FF2B5EF4-FFF2-40B4-BE49-F238E27FC236}">
                    <a16:creationId xmlns:a16="http://schemas.microsoft.com/office/drawing/2014/main" id="{C01384F2-38FF-4C8F-8A77-9C8645950B1F}"/>
                  </a:ext>
                </a:extLst>
              </p:cNvPr>
              <p:cNvSpPr/>
              <p:nvPr/>
            </p:nvSpPr>
            <p:spPr>
              <a:xfrm>
                <a:off x="5432470" y="2330813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7" name="Oval 15">
                <a:extLst>
                  <a:ext uri="{FF2B5EF4-FFF2-40B4-BE49-F238E27FC236}">
                    <a16:creationId xmlns:a16="http://schemas.microsoft.com/office/drawing/2014/main" id="{181295EA-C935-445F-A605-1AA60B86FFF5}"/>
                  </a:ext>
                </a:extLst>
              </p:cNvPr>
              <p:cNvSpPr/>
              <p:nvPr/>
            </p:nvSpPr>
            <p:spPr>
              <a:xfrm>
                <a:off x="6091127" y="1837614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8" name="Oval 16">
                <a:extLst>
                  <a:ext uri="{FF2B5EF4-FFF2-40B4-BE49-F238E27FC236}">
                    <a16:creationId xmlns:a16="http://schemas.microsoft.com/office/drawing/2014/main" id="{17DDE955-DDDB-4B52-BF01-9A109BA296B4}"/>
                  </a:ext>
                </a:extLst>
              </p:cNvPr>
              <p:cNvSpPr/>
              <p:nvPr/>
            </p:nvSpPr>
            <p:spPr>
              <a:xfrm>
                <a:off x="5947111" y="2255807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9" name="Oval 17">
                <a:extLst>
                  <a:ext uri="{FF2B5EF4-FFF2-40B4-BE49-F238E27FC236}">
                    <a16:creationId xmlns:a16="http://schemas.microsoft.com/office/drawing/2014/main" id="{6EC47E47-1C63-485D-B925-C98C240F3A01}"/>
                  </a:ext>
                </a:extLst>
              </p:cNvPr>
              <p:cNvSpPr/>
              <p:nvPr/>
            </p:nvSpPr>
            <p:spPr>
              <a:xfrm>
                <a:off x="6412338" y="1586671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0" name="Oval 18">
                <a:extLst>
                  <a:ext uri="{FF2B5EF4-FFF2-40B4-BE49-F238E27FC236}">
                    <a16:creationId xmlns:a16="http://schemas.microsoft.com/office/drawing/2014/main" id="{A38F6032-F5E4-49D1-BFD9-0BDB244E1145}"/>
                  </a:ext>
                </a:extLst>
              </p:cNvPr>
              <p:cNvSpPr/>
              <p:nvPr/>
            </p:nvSpPr>
            <p:spPr>
              <a:xfrm>
                <a:off x="6404947" y="2160083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1" name="Oval 19">
                <a:extLst>
                  <a:ext uri="{FF2B5EF4-FFF2-40B4-BE49-F238E27FC236}">
                    <a16:creationId xmlns:a16="http://schemas.microsoft.com/office/drawing/2014/main" id="{BA0E915E-8779-49DC-BEC6-35364EB4D338}"/>
                  </a:ext>
                </a:extLst>
              </p:cNvPr>
              <p:cNvSpPr/>
              <p:nvPr/>
            </p:nvSpPr>
            <p:spPr>
              <a:xfrm>
                <a:off x="5004048" y="2509319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2" name="Oval 20">
                <a:extLst>
                  <a:ext uri="{FF2B5EF4-FFF2-40B4-BE49-F238E27FC236}">
                    <a16:creationId xmlns:a16="http://schemas.microsoft.com/office/drawing/2014/main" id="{9B1CFBFF-C447-40C1-A9C1-4B7FCEB5277B}"/>
                  </a:ext>
                </a:extLst>
              </p:cNvPr>
              <p:cNvSpPr/>
              <p:nvPr/>
            </p:nvSpPr>
            <p:spPr>
              <a:xfrm>
                <a:off x="6260931" y="2529902"/>
                <a:ext cx="288032" cy="28803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</p:grpSp>
        <p:sp>
          <p:nvSpPr>
            <p:cNvPr id="43" name="Oval 47">
              <a:extLst>
                <a:ext uri="{FF2B5EF4-FFF2-40B4-BE49-F238E27FC236}">
                  <a16:creationId xmlns:a16="http://schemas.microsoft.com/office/drawing/2014/main" id="{79D40748-5DCC-4A82-864A-0219AFDE1AAD}"/>
                </a:ext>
              </a:extLst>
            </p:cNvPr>
            <p:cNvSpPr/>
            <p:nvPr/>
          </p:nvSpPr>
          <p:spPr>
            <a:xfrm>
              <a:off x="1280769" y="3076814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4" name="Oval 48">
              <a:extLst>
                <a:ext uri="{FF2B5EF4-FFF2-40B4-BE49-F238E27FC236}">
                  <a16:creationId xmlns:a16="http://schemas.microsoft.com/office/drawing/2014/main" id="{7AFCBEAE-6B4E-44E7-952D-2E7888E64853}"/>
                </a:ext>
              </a:extLst>
            </p:cNvPr>
            <p:cNvSpPr/>
            <p:nvPr/>
          </p:nvSpPr>
          <p:spPr>
            <a:xfrm>
              <a:off x="467544" y="2092329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63" name="Rectangle 1">
            <a:extLst>
              <a:ext uri="{FF2B5EF4-FFF2-40B4-BE49-F238E27FC236}">
                <a16:creationId xmlns:a16="http://schemas.microsoft.com/office/drawing/2014/main" id="{F34C56E0-2F85-45E4-94E9-F4C6BC12EEA3}"/>
              </a:ext>
            </a:extLst>
          </p:cNvPr>
          <p:cNvSpPr/>
          <p:nvPr/>
        </p:nvSpPr>
        <p:spPr>
          <a:xfrm>
            <a:off x="179510" y="930956"/>
            <a:ext cx="54269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Coloide formado por dos líquidos inmiscibles. </a:t>
            </a:r>
          </a:p>
          <a:p>
            <a:r>
              <a:rPr lang="es-AR" sz="2000" dirty="0">
                <a:solidFill>
                  <a:schemeClr val="bg1"/>
                </a:solidFill>
              </a:rPr>
              <a:t>Son inestables y tienden a separarse en dos fases.</a:t>
            </a:r>
            <a:endParaRPr lang="es-AR" sz="2000" dirty="0">
              <a:solidFill>
                <a:schemeClr val="bg1"/>
              </a:solidFill>
              <a:effectLst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A011789F-5894-48F3-B491-CE5F6BDBE4FD}"/>
              </a:ext>
            </a:extLst>
          </p:cNvPr>
          <p:cNvSpPr txBox="1"/>
          <p:nvPr/>
        </p:nvSpPr>
        <p:spPr>
          <a:xfrm>
            <a:off x="200256" y="219963"/>
            <a:ext cx="2118071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Emulsión</a:t>
            </a:r>
          </a:p>
        </p:txBody>
      </p:sp>
      <p:sp>
        <p:nvSpPr>
          <p:cNvPr id="38" name="TextBox 40">
            <a:extLst>
              <a:ext uri="{FF2B5EF4-FFF2-40B4-BE49-F238E27FC236}">
                <a16:creationId xmlns:a16="http://schemas.microsoft.com/office/drawing/2014/main" id="{5E9D67DB-0CAF-48AE-942E-48CB4C9271C7}"/>
              </a:ext>
            </a:extLst>
          </p:cNvPr>
          <p:cNvSpPr txBox="1"/>
          <p:nvPr/>
        </p:nvSpPr>
        <p:spPr>
          <a:xfrm>
            <a:off x="3131840" y="1844824"/>
            <a:ext cx="8242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9600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48" name="Rectangle 23">
            <a:extLst>
              <a:ext uri="{FF2B5EF4-FFF2-40B4-BE49-F238E27FC236}">
                <a16:creationId xmlns:a16="http://schemas.microsoft.com/office/drawing/2014/main" id="{B36FA8CD-B52E-43D4-B5B5-6E5B0173B090}"/>
              </a:ext>
            </a:extLst>
          </p:cNvPr>
          <p:cNvSpPr/>
          <p:nvPr/>
        </p:nvSpPr>
        <p:spPr>
          <a:xfrm>
            <a:off x="1062178" y="3736196"/>
            <a:ext cx="55961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800" b="1" dirty="0">
                <a:solidFill>
                  <a:srgbClr val="FFFFCC"/>
                </a:solidFill>
              </a:rPr>
              <a:t>¿Cómo estabilizar las emulsiones? </a:t>
            </a:r>
            <a:endParaRPr lang="es-AR" sz="2800" b="1" dirty="0">
              <a:solidFill>
                <a:srgbClr val="FFFFCC"/>
              </a:solidFill>
              <a:effectLst/>
            </a:endParaRPr>
          </a:p>
        </p:txBody>
      </p:sp>
      <p:sp>
        <p:nvSpPr>
          <p:cNvPr id="52" name="TextBox 43">
            <a:extLst>
              <a:ext uri="{FF2B5EF4-FFF2-40B4-BE49-F238E27FC236}">
                <a16:creationId xmlns:a16="http://schemas.microsoft.com/office/drawing/2014/main" id="{D9D3463B-F379-40D4-8FCF-216964EA9AC8}"/>
              </a:ext>
            </a:extLst>
          </p:cNvPr>
          <p:cNvSpPr txBox="1"/>
          <p:nvPr/>
        </p:nvSpPr>
        <p:spPr>
          <a:xfrm>
            <a:off x="1792536" y="4882922"/>
            <a:ext cx="5998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b="1" dirty="0">
                <a:solidFill>
                  <a:schemeClr val="bg1"/>
                </a:solidFill>
              </a:rPr>
              <a:t>Agentes emulsionantes</a:t>
            </a:r>
            <a:endParaRPr lang="es-AR" sz="2400" dirty="0">
              <a:solidFill>
                <a:schemeClr val="bg1"/>
              </a:solidFill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E6036D4E-CBF9-435D-A1B2-8338BC2D763F}"/>
              </a:ext>
            </a:extLst>
          </p:cNvPr>
          <p:cNvGrpSpPr/>
          <p:nvPr/>
        </p:nvGrpSpPr>
        <p:grpSpPr>
          <a:xfrm>
            <a:off x="1405996" y="4389460"/>
            <a:ext cx="6403447" cy="461665"/>
            <a:chOff x="645343" y="4900057"/>
            <a:chExt cx="6403447" cy="461665"/>
          </a:xfrm>
        </p:grpSpPr>
        <p:sp>
          <p:nvSpPr>
            <p:cNvPr id="65" name="Right Arrow 45">
              <a:extLst>
                <a:ext uri="{FF2B5EF4-FFF2-40B4-BE49-F238E27FC236}">
                  <a16:creationId xmlns:a16="http://schemas.microsoft.com/office/drawing/2014/main" id="{4DE56606-E7E1-407C-B3A9-4EEB1C876A03}"/>
                </a:ext>
              </a:extLst>
            </p:cNvPr>
            <p:cNvSpPr/>
            <p:nvPr/>
          </p:nvSpPr>
          <p:spPr>
            <a:xfrm>
              <a:off x="645343" y="5000015"/>
              <a:ext cx="330438" cy="261748"/>
            </a:xfrm>
            <a:prstGeom prst="rightArrow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66" name="TextBox 46">
              <a:extLst>
                <a:ext uri="{FF2B5EF4-FFF2-40B4-BE49-F238E27FC236}">
                  <a16:creationId xmlns:a16="http://schemas.microsoft.com/office/drawing/2014/main" id="{81C4D002-60E9-41C1-8808-D8E28D127D95}"/>
                </a:ext>
              </a:extLst>
            </p:cNvPr>
            <p:cNvSpPr txBox="1"/>
            <p:nvPr/>
          </p:nvSpPr>
          <p:spPr>
            <a:xfrm>
              <a:off x="1050356" y="4900057"/>
              <a:ext cx="59984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2400" b="1" dirty="0">
                  <a:solidFill>
                    <a:schemeClr val="bg1"/>
                  </a:solidFill>
                </a:rPr>
                <a:t>Fase continua suficientemente espesa</a:t>
              </a:r>
              <a:endParaRPr lang="es-AR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67" name="Right Arrow 45">
            <a:extLst>
              <a:ext uri="{FF2B5EF4-FFF2-40B4-BE49-F238E27FC236}">
                <a16:creationId xmlns:a16="http://schemas.microsoft.com/office/drawing/2014/main" id="{D9244FE6-D61D-4BAB-9061-2690456C70C4}"/>
              </a:ext>
            </a:extLst>
          </p:cNvPr>
          <p:cNvSpPr/>
          <p:nvPr/>
        </p:nvSpPr>
        <p:spPr>
          <a:xfrm>
            <a:off x="1411355" y="4990347"/>
            <a:ext cx="330438" cy="261748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75579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>
            <a:extLst>
              <a:ext uri="{FF2B5EF4-FFF2-40B4-BE49-F238E27FC236}">
                <a16:creationId xmlns:a16="http://schemas.microsoft.com/office/drawing/2014/main" id="{110B3E2A-A322-425E-8F56-11A321038845}"/>
              </a:ext>
            </a:extLst>
          </p:cNvPr>
          <p:cNvSpPr/>
          <p:nvPr/>
        </p:nvSpPr>
        <p:spPr>
          <a:xfrm>
            <a:off x="2339752" y="2461596"/>
            <a:ext cx="45365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400" b="1" dirty="0" err="1">
                <a:solidFill>
                  <a:srgbClr val="FF0066"/>
                </a:solidFill>
              </a:rPr>
              <a:t>Checkpoint</a:t>
            </a:r>
            <a:r>
              <a:rPr lang="es-AR" sz="4400" b="1" dirty="0">
                <a:solidFill>
                  <a:srgbClr val="FF0066"/>
                </a:solidFill>
              </a:rPr>
              <a:t> #3</a:t>
            </a:r>
          </a:p>
          <a:p>
            <a:pPr algn="ctr"/>
            <a:r>
              <a:rPr lang="es-AR" sz="4400" b="1" dirty="0">
                <a:solidFill>
                  <a:schemeClr val="bg1"/>
                </a:solidFill>
              </a:rPr>
              <a:t>¿PREGUNTAS?</a:t>
            </a:r>
          </a:p>
        </p:txBody>
      </p:sp>
    </p:spTree>
    <p:extLst>
      <p:ext uri="{BB962C8B-B14F-4D97-AF65-F5344CB8AC3E}">
        <p14:creationId xmlns:p14="http://schemas.microsoft.com/office/powerpoint/2010/main" val="2218831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124091" y="995613"/>
            <a:ext cx="85588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Dispersión en la que las partículas de la FD tiene un diámetro comprendido entre 1 y 0,001 </a:t>
            </a:r>
            <a:r>
              <a:rPr lang="es-AR" sz="2000" dirty="0">
                <a:solidFill>
                  <a:schemeClr val="bg1"/>
                </a:solidFill>
                <a:latin typeface="Symbol" pitchFamily="18" charset="2"/>
              </a:rPr>
              <a:t></a:t>
            </a:r>
            <a:r>
              <a:rPr lang="es-AR" sz="2000" dirty="0">
                <a:solidFill>
                  <a:schemeClr val="bg1"/>
                </a:solidFill>
              </a:rPr>
              <a:t>m, no se ven a simple vista y no sedimentan en reposo. </a:t>
            </a:r>
            <a:endParaRPr lang="es-AR" sz="2000" dirty="0">
              <a:solidFill>
                <a:schemeClr val="bg1"/>
              </a:solidFill>
              <a:effectLst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FF2A3F7-2CE4-4591-8057-6C6B92AE9424}"/>
              </a:ext>
            </a:extLst>
          </p:cNvPr>
          <p:cNvSpPr txBox="1"/>
          <p:nvPr/>
        </p:nvSpPr>
        <p:spPr>
          <a:xfrm>
            <a:off x="200256" y="219963"/>
            <a:ext cx="1804035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Coloides</a:t>
            </a:r>
          </a:p>
        </p:txBody>
      </p:sp>
      <p:graphicFrame>
        <p:nvGraphicFramePr>
          <p:cNvPr id="5" name="Table 3">
            <a:extLst>
              <a:ext uri="{FF2B5EF4-FFF2-40B4-BE49-F238E27FC236}">
                <a16:creationId xmlns:a16="http://schemas.microsoft.com/office/drawing/2014/main" id="{72DF5419-0C49-415C-90C2-0095A2501BD3}"/>
              </a:ext>
            </a:extLst>
          </p:cNvPr>
          <p:cNvGraphicFramePr>
            <a:graphicFrameLocks noGrp="1"/>
          </p:cNvGraphicFramePr>
          <p:nvPr/>
        </p:nvGraphicFramePr>
        <p:xfrm>
          <a:off x="437913" y="1871367"/>
          <a:ext cx="8268173" cy="4766670"/>
        </p:xfrm>
        <a:graphic>
          <a:graphicData uri="http://schemas.openxmlformats.org/drawingml/2006/table">
            <a:tbl>
              <a:tblPr firstRow="1" firstCol="1" bandRow="1"/>
              <a:tblGrid>
                <a:gridCol w="1055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2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53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38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3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AR" sz="1800" i="0" u="none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AR" sz="1800" i="0" u="none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Fase dispersa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AR" sz="1800" i="0" u="none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AR" sz="1800" i="0" u="none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GAS</a:t>
                      </a:r>
                      <a:endParaRPr lang="es-AR" sz="1600" i="0" u="none" dirty="0">
                        <a:solidFill>
                          <a:srgbClr val="00B050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LÍQUIDO</a:t>
                      </a:r>
                      <a:endParaRPr lang="es-AR" sz="1600" i="0" u="none" dirty="0">
                        <a:solidFill>
                          <a:srgbClr val="00B050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SÓLIDO</a:t>
                      </a:r>
                      <a:endParaRPr lang="es-AR" sz="1600" i="0" u="none" dirty="0">
                        <a:solidFill>
                          <a:srgbClr val="00B050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835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Fase continua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GAS</a:t>
                      </a:r>
                      <a:endParaRPr lang="es-AR" sz="1600" i="0" u="none" dirty="0">
                        <a:solidFill>
                          <a:srgbClr val="FF0066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b="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No es posible </a:t>
                      </a:r>
                      <a:r>
                        <a:rPr lang="es-AR" sz="1600" b="0" i="0" u="none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porque</a:t>
                      </a:r>
                      <a:r>
                        <a:rPr lang="es-AR" sz="1600" b="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 todos los gases son solubles entre sí</a:t>
                      </a:r>
                      <a:endParaRPr lang="es-AR" sz="1600" b="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Aerosol</a:t>
                      </a:r>
                      <a:r>
                        <a:rPr lang="es-AR" sz="16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endParaRPr lang="es-AR" sz="1600" b="1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(niebla, spray)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Aerosol</a:t>
                      </a:r>
                      <a:endParaRPr lang="es-AR" sz="1600" b="1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(humo)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101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LÍQUIDO</a:t>
                      </a:r>
                      <a:endParaRPr lang="es-AR" sz="1600" i="0" u="none" dirty="0">
                        <a:solidFill>
                          <a:srgbClr val="FF0066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Espuma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(claras batidas)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Emulsión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(leche, mayonesa)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8353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SÓLIDO</a:t>
                      </a:r>
                      <a:endParaRPr lang="es-AR" sz="1600" i="0" u="none" dirty="0">
                        <a:solidFill>
                          <a:srgbClr val="FF0066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Espuma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(miga de pan)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6" name="Group 27">
            <a:extLst>
              <a:ext uri="{FF2B5EF4-FFF2-40B4-BE49-F238E27FC236}">
                <a16:creationId xmlns:a16="http://schemas.microsoft.com/office/drawing/2014/main" id="{5DDE014D-6179-4E42-A160-36303A023D86}"/>
              </a:ext>
            </a:extLst>
          </p:cNvPr>
          <p:cNvGrpSpPr/>
          <p:nvPr/>
        </p:nvGrpSpPr>
        <p:grpSpPr>
          <a:xfrm>
            <a:off x="477758" y="1856511"/>
            <a:ext cx="8228327" cy="4709517"/>
            <a:chOff x="435790" y="476672"/>
            <a:chExt cx="8312674" cy="4968552"/>
          </a:xfrm>
        </p:grpSpPr>
        <p:cxnSp>
          <p:nvCxnSpPr>
            <p:cNvPr id="7" name="Straight Connector 5">
              <a:extLst>
                <a:ext uri="{FF2B5EF4-FFF2-40B4-BE49-F238E27FC236}">
                  <a16:creationId xmlns:a16="http://schemas.microsoft.com/office/drawing/2014/main" id="{82A0E5FA-22DD-427D-A2C8-BD09A982B8C8}"/>
                </a:ext>
              </a:extLst>
            </p:cNvPr>
            <p:cNvCxnSpPr/>
            <p:nvPr/>
          </p:nvCxnSpPr>
          <p:spPr>
            <a:xfrm>
              <a:off x="435790" y="1268760"/>
              <a:ext cx="831267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6">
              <a:extLst>
                <a:ext uri="{FF2B5EF4-FFF2-40B4-BE49-F238E27FC236}">
                  <a16:creationId xmlns:a16="http://schemas.microsoft.com/office/drawing/2014/main" id="{2732B351-10D8-4048-81B7-6806E1A9D0F9}"/>
                </a:ext>
              </a:extLst>
            </p:cNvPr>
            <p:cNvCxnSpPr/>
            <p:nvPr/>
          </p:nvCxnSpPr>
          <p:spPr>
            <a:xfrm>
              <a:off x="1475656" y="2780928"/>
              <a:ext cx="727280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DF09128-0536-4556-B64D-A3BD5BAB2D71}"/>
                </a:ext>
              </a:extLst>
            </p:cNvPr>
            <p:cNvCxnSpPr/>
            <p:nvPr/>
          </p:nvCxnSpPr>
          <p:spPr>
            <a:xfrm>
              <a:off x="1475656" y="3861048"/>
              <a:ext cx="727280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1F30E8B-12DB-445D-8D0B-EB493EC8DAA3}"/>
                </a:ext>
              </a:extLst>
            </p:cNvPr>
            <p:cNvCxnSpPr/>
            <p:nvPr/>
          </p:nvCxnSpPr>
          <p:spPr>
            <a:xfrm>
              <a:off x="435790" y="5445224"/>
              <a:ext cx="831267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1">
              <a:extLst>
                <a:ext uri="{FF2B5EF4-FFF2-40B4-BE49-F238E27FC236}">
                  <a16:creationId xmlns:a16="http://schemas.microsoft.com/office/drawing/2014/main" id="{03DA4153-72FF-4A06-ADEB-C22CAB659AF2}"/>
                </a:ext>
              </a:extLst>
            </p:cNvPr>
            <p:cNvCxnSpPr/>
            <p:nvPr/>
          </p:nvCxnSpPr>
          <p:spPr>
            <a:xfrm>
              <a:off x="1475656" y="1268760"/>
              <a:ext cx="0" cy="417646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2">
              <a:extLst>
                <a:ext uri="{FF2B5EF4-FFF2-40B4-BE49-F238E27FC236}">
                  <a16:creationId xmlns:a16="http://schemas.microsoft.com/office/drawing/2014/main" id="{B4ADFEAF-C2BD-4AC6-95B1-6D7983B8CDC9}"/>
                </a:ext>
              </a:extLst>
            </p:cNvPr>
            <p:cNvCxnSpPr/>
            <p:nvPr/>
          </p:nvCxnSpPr>
          <p:spPr>
            <a:xfrm>
              <a:off x="2771799" y="476672"/>
              <a:ext cx="0" cy="496855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3">
              <a:extLst>
                <a:ext uri="{FF2B5EF4-FFF2-40B4-BE49-F238E27FC236}">
                  <a16:creationId xmlns:a16="http://schemas.microsoft.com/office/drawing/2014/main" id="{6224E359-3192-43EC-9B90-F2B3545DB186}"/>
                </a:ext>
              </a:extLst>
            </p:cNvPr>
            <p:cNvCxnSpPr/>
            <p:nvPr/>
          </p:nvCxnSpPr>
          <p:spPr>
            <a:xfrm>
              <a:off x="4860032" y="836712"/>
              <a:ext cx="0" cy="46085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4">
              <a:extLst>
                <a:ext uri="{FF2B5EF4-FFF2-40B4-BE49-F238E27FC236}">
                  <a16:creationId xmlns:a16="http://schemas.microsoft.com/office/drawing/2014/main" id="{D2A070B3-C229-422F-9712-B2D51917CC60}"/>
                </a:ext>
              </a:extLst>
            </p:cNvPr>
            <p:cNvCxnSpPr/>
            <p:nvPr/>
          </p:nvCxnSpPr>
          <p:spPr>
            <a:xfrm>
              <a:off x="6588224" y="836712"/>
              <a:ext cx="0" cy="46085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5">
              <a:extLst>
                <a:ext uri="{FF2B5EF4-FFF2-40B4-BE49-F238E27FC236}">
                  <a16:creationId xmlns:a16="http://schemas.microsoft.com/office/drawing/2014/main" id="{A0964D89-7FE6-494E-A101-54ED20CE5369}"/>
                </a:ext>
              </a:extLst>
            </p:cNvPr>
            <p:cNvCxnSpPr/>
            <p:nvPr/>
          </p:nvCxnSpPr>
          <p:spPr>
            <a:xfrm>
              <a:off x="8728337" y="476672"/>
              <a:ext cx="20127" cy="496855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7">
              <a:extLst>
                <a:ext uri="{FF2B5EF4-FFF2-40B4-BE49-F238E27FC236}">
                  <a16:creationId xmlns:a16="http://schemas.microsoft.com/office/drawing/2014/main" id="{7F5474B4-404D-4784-8E9F-FAB0890EACDB}"/>
                </a:ext>
              </a:extLst>
            </p:cNvPr>
            <p:cNvCxnSpPr/>
            <p:nvPr/>
          </p:nvCxnSpPr>
          <p:spPr>
            <a:xfrm>
              <a:off x="435790" y="1268760"/>
              <a:ext cx="0" cy="417646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0">
              <a:extLst>
                <a:ext uri="{FF2B5EF4-FFF2-40B4-BE49-F238E27FC236}">
                  <a16:creationId xmlns:a16="http://schemas.microsoft.com/office/drawing/2014/main" id="{29383A2E-90FC-455E-B2E0-E701B7DF47B7}"/>
                </a:ext>
              </a:extLst>
            </p:cNvPr>
            <p:cNvCxnSpPr/>
            <p:nvPr/>
          </p:nvCxnSpPr>
          <p:spPr>
            <a:xfrm>
              <a:off x="2771800" y="476672"/>
              <a:ext cx="595653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4">
              <a:extLst>
                <a:ext uri="{FF2B5EF4-FFF2-40B4-BE49-F238E27FC236}">
                  <a16:creationId xmlns:a16="http://schemas.microsoft.com/office/drawing/2014/main" id="{AF759844-8BEE-47E2-AADE-847854121090}"/>
                </a:ext>
              </a:extLst>
            </p:cNvPr>
            <p:cNvCxnSpPr/>
            <p:nvPr/>
          </p:nvCxnSpPr>
          <p:spPr>
            <a:xfrm>
              <a:off x="2771799" y="836712"/>
              <a:ext cx="595653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22">
            <a:extLst>
              <a:ext uri="{FF2B5EF4-FFF2-40B4-BE49-F238E27FC236}">
                <a16:creationId xmlns:a16="http://schemas.microsoft.com/office/drawing/2014/main" id="{E2C70625-5C76-422A-837A-EF62745B0D71}"/>
              </a:ext>
            </a:extLst>
          </p:cNvPr>
          <p:cNvGrpSpPr/>
          <p:nvPr/>
        </p:nvGrpSpPr>
        <p:grpSpPr>
          <a:xfrm>
            <a:off x="6745061" y="339709"/>
            <a:ext cx="1937920" cy="526585"/>
            <a:chOff x="4559291" y="4941167"/>
            <a:chExt cx="5855737" cy="1441006"/>
          </a:xfrm>
        </p:grpSpPr>
        <p:grpSp>
          <p:nvGrpSpPr>
            <p:cNvPr id="20" name="Group 10">
              <a:extLst>
                <a:ext uri="{FF2B5EF4-FFF2-40B4-BE49-F238E27FC236}">
                  <a16:creationId xmlns:a16="http://schemas.microsoft.com/office/drawing/2014/main" id="{FBB2895D-9EA0-4460-BC7D-7C93FC309E31}"/>
                </a:ext>
              </a:extLst>
            </p:cNvPr>
            <p:cNvGrpSpPr/>
            <p:nvPr/>
          </p:nvGrpSpPr>
          <p:grpSpPr>
            <a:xfrm>
              <a:off x="4559291" y="4941167"/>
              <a:ext cx="5721379" cy="1384576"/>
              <a:chOff x="2180403" y="5229199"/>
              <a:chExt cx="5721379" cy="1384576"/>
            </a:xfrm>
          </p:grpSpPr>
          <p:sp>
            <p:nvSpPr>
              <p:cNvPr id="23" name="Rectangle 7">
                <a:extLst>
                  <a:ext uri="{FF2B5EF4-FFF2-40B4-BE49-F238E27FC236}">
                    <a16:creationId xmlns:a16="http://schemas.microsoft.com/office/drawing/2014/main" id="{00C8E78F-DD3C-40F7-A7E6-3B49964541A5}"/>
                  </a:ext>
                </a:extLst>
              </p:cNvPr>
              <p:cNvSpPr/>
              <p:nvPr/>
            </p:nvSpPr>
            <p:spPr>
              <a:xfrm>
                <a:off x="2237086" y="5229200"/>
                <a:ext cx="2334914" cy="1384575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pic>
            <p:nvPicPr>
              <p:cNvPr id="24" name="Picture 2" descr="http://www.textoscientificos.com/imagenes/quimica/bituminosos.gif">
                <a:extLst>
                  <a:ext uri="{FF2B5EF4-FFF2-40B4-BE49-F238E27FC236}">
                    <a16:creationId xmlns:a16="http://schemas.microsoft.com/office/drawing/2014/main" id="{1D260919-29DF-4B8B-A6AE-C895625D0A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52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80403" y="5229199"/>
                <a:ext cx="5721379" cy="1384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728243CC-5D22-44DB-B2B1-875D33CE820D}"/>
                </a:ext>
              </a:extLst>
            </p:cNvPr>
            <p:cNvSpPr txBox="1"/>
            <p:nvPr/>
          </p:nvSpPr>
          <p:spPr>
            <a:xfrm>
              <a:off x="6960478" y="5175585"/>
              <a:ext cx="3454550" cy="715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100" b="1" dirty="0">
                  <a:solidFill>
                    <a:schemeClr val="bg1"/>
                  </a:solidFill>
                </a:rPr>
                <a:t>FASE CONTINUA</a:t>
              </a:r>
            </a:p>
          </p:txBody>
        </p:sp>
        <p:sp>
          <p:nvSpPr>
            <p:cNvPr id="22" name="TextBox 28">
              <a:extLst>
                <a:ext uri="{FF2B5EF4-FFF2-40B4-BE49-F238E27FC236}">
                  <a16:creationId xmlns:a16="http://schemas.microsoft.com/office/drawing/2014/main" id="{DB18A3C3-1FE8-4436-BEFB-477DEAAE716C}"/>
                </a:ext>
              </a:extLst>
            </p:cNvPr>
            <p:cNvSpPr txBox="1"/>
            <p:nvPr/>
          </p:nvSpPr>
          <p:spPr>
            <a:xfrm>
              <a:off x="6965294" y="5666274"/>
              <a:ext cx="3236583" cy="715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100" b="1" dirty="0">
                  <a:solidFill>
                    <a:schemeClr val="bg1"/>
                  </a:solidFill>
                </a:rPr>
                <a:t>FASE DISPERSA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5937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0" y="940193"/>
            <a:ext cx="85689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Coloide formado por una fase dispersa gaseosa y una dispersante líquida</a:t>
            </a:r>
            <a:endParaRPr lang="es-AR" sz="2000" dirty="0">
              <a:solidFill>
                <a:schemeClr val="bg1"/>
              </a:solidFill>
              <a:effectLst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660365" y="1484784"/>
            <a:ext cx="391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800" b="1" dirty="0">
                <a:solidFill>
                  <a:srgbClr val="FFFFCC"/>
                </a:solidFill>
              </a:rPr>
              <a:t>Agentes espumantes</a:t>
            </a:r>
            <a:endParaRPr lang="es-AR" sz="2800" dirty="0">
              <a:solidFill>
                <a:srgbClr val="FFFFCC"/>
              </a:solidFill>
            </a:endParaRPr>
          </a:p>
        </p:txBody>
      </p:sp>
      <p:pic>
        <p:nvPicPr>
          <p:cNvPr id="6" name="Picture 4" descr="http://www.chemiedidaktik.uni-wuppertal.de/disido_cy/en/exp/exp_pics/v_7_3.gif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66298" l="2022" r="4434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885358"/>
            <a:ext cx="7067550" cy="344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>
            <a:off x="4572000" y="2927842"/>
            <a:ext cx="1224136" cy="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828236" y="2666232"/>
            <a:ext cx="979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b="1" dirty="0">
                <a:solidFill>
                  <a:schemeClr val="bg1"/>
                </a:solidFill>
              </a:rPr>
              <a:t>Aire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3275856" y="2912342"/>
            <a:ext cx="720080" cy="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218659" y="2650732"/>
            <a:ext cx="979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2800" b="1" dirty="0">
                <a:solidFill>
                  <a:schemeClr val="bg1"/>
                </a:solidFill>
              </a:rPr>
              <a:t>Agua</a:t>
            </a:r>
          </a:p>
        </p:txBody>
      </p:sp>
      <p:grpSp>
        <p:nvGrpSpPr>
          <p:cNvPr id="71680" name="Group 71679"/>
          <p:cNvGrpSpPr/>
          <p:nvPr/>
        </p:nvGrpSpPr>
        <p:grpSpPr>
          <a:xfrm>
            <a:off x="867813" y="2998119"/>
            <a:ext cx="3240360" cy="3005081"/>
            <a:chOff x="1043608" y="3736287"/>
            <a:chExt cx="3240360" cy="3005081"/>
          </a:xfrm>
        </p:grpSpPr>
        <p:sp>
          <p:nvSpPr>
            <p:cNvPr id="20" name="Oval 19"/>
            <p:cNvSpPr/>
            <p:nvPr/>
          </p:nvSpPr>
          <p:spPr>
            <a:xfrm>
              <a:off x="3851920" y="3736287"/>
              <a:ext cx="432048" cy="556809"/>
            </a:xfrm>
            <a:prstGeom prst="ellipse">
              <a:avLst/>
            </a:prstGeom>
            <a:noFill/>
            <a:ln w="3810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1" name="Oval 20"/>
            <p:cNvSpPr/>
            <p:nvPr/>
          </p:nvSpPr>
          <p:spPr>
            <a:xfrm>
              <a:off x="1043608" y="4437112"/>
              <a:ext cx="2232248" cy="2304256"/>
            </a:xfrm>
            <a:prstGeom prst="ellipse">
              <a:avLst/>
            </a:prstGeom>
            <a:noFill/>
            <a:ln w="3810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23" name="Straight Connector 22"/>
            <p:cNvCxnSpPr>
              <a:endCxn id="20" idx="1"/>
            </p:cNvCxnSpPr>
            <p:nvPr/>
          </p:nvCxnSpPr>
          <p:spPr>
            <a:xfrm flipV="1">
              <a:off x="2070696" y="3817830"/>
              <a:ext cx="1844496" cy="619282"/>
            </a:xfrm>
            <a:prstGeom prst="line">
              <a:avLst/>
            </a:prstGeom>
            <a:ln w="38100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endCxn id="20" idx="5"/>
            </p:cNvCxnSpPr>
            <p:nvPr/>
          </p:nvCxnSpPr>
          <p:spPr>
            <a:xfrm flipV="1">
              <a:off x="3198422" y="4211553"/>
              <a:ext cx="1022274" cy="1809735"/>
            </a:xfrm>
            <a:prstGeom prst="line">
              <a:avLst/>
            </a:prstGeom>
            <a:ln w="38100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1019034" y="6105464"/>
            <a:ext cx="179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rgbClr val="FFFFCC"/>
                </a:solidFill>
              </a:rPr>
              <a:t>FOSFOLÍPIDOS</a:t>
            </a:r>
          </a:p>
        </p:txBody>
      </p:sp>
      <p:pic>
        <p:nvPicPr>
          <p:cNvPr id="71684" name="Picture 4" descr="http://t2.gstatic.com/images?q=tbn:ANd9GcSbPO_QTmO7qzflbKmG6r_RJIl3zpXr2RxrMNtPp5P45_AoCmL-zw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7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659" y="3922316"/>
            <a:ext cx="1636709" cy="171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oup 41"/>
          <p:cNvGrpSpPr/>
          <p:nvPr/>
        </p:nvGrpSpPr>
        <p:grpSpPr>
          <a:xfrm flipH="1">
            <a:off x="4986631" y="3011128"/>
            <a:ext cx="3167871" cy="3005081"/>
            <a:chOff x="1043608" y="3736287"/>
            <a:chExt cx="3240360" cy="3005081"/>
          </a:xfrm>
        </p:grpSpPr>
        <p:sp>
          <p:nvSpPr>
            <p:cNvPr id="43" name="Oval 42"/>
            <p:cNvSpPr/>
            <p:nvPr/>
          </p:nvSpPr>
          <p:spPr>
            <a:xfrm>
              <a:off x="3851920" y="3736287"/>
              <a:ext cx="432048" cy="556809"/>
            </a:xfrm>
            <a:prstGeom prst="ellipse">
              <a:avLst/>
            </a:prstGeom>
            <a:noFill/>
            <a:ln w="3810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4" name="Oval 43"/>
            <p:cNvSpPr/>
            <p:nvPr/>
          </p:nvSpPr>
          <p:spPr>
            <a:xfrm>
              <a:off x="1043608" y="4437112"/>
              <a:ext cx="2232248" cy="2304256"/>
            </a:xfrm>
            <a:prstGeom prst="ellipse">
              <a:avLst/>
            </a:prstGeom>
            <a:noFill/>
            <a:ln w="3810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45" name="Straight Connector 44"/>
            <p:cNvCxnSpPr>
              <a:endCxn id="43" idx="1"/>
            </p:cNvCxnSpPr>
            <p:nvPr/>
          </p:nvCxnSpPr>
          <p:spPr>
            <a:xfrm flipV="1">
              <a:off x="2070696" y="3817830"/>
              <a:ext cx="1844496" cy="619282"/>
            </a:xfrm>
            <a:prstGeom prst="line">
              <a:avLst/>
            </a:prstGeom>
            <a:ln w="38100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endCxn id="43" idx="5"/>
            </p:cNvCxnSpPr>
            <p:nvPr/>
          </p:nvCxnSpPr>
          <p:spPr>
            <a:xfrm flipV="1">
              <a:off x="3198422" y="4211553"/>
              <a:ext cx="1022274" cy="1809735"/>
            </a:xfrm>
            <a:prstGeom prst="line">
              <a:avLst/>
            </a:prstGeom>
            <a:ln w="38100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>
            <a:off x="6318117" y="6114283"/>
            <a:ext cx="179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rgbClr val="FFFFCC"/>
                </a:solidFill>
              </a:rPr>
              <a:t>LIPOPROTEÍNAS</a:t>
            </a:r>
          </a:p>
        </p:txBody>
      </p:sp>
      <p:pic>
        <p:nvPicPr>
          <p:cNvPr id="25" name="Picture 18" descr="http://geomol.0catch.com/gallery/galler01/1stear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04" b="100000" l="375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01373">
            <a:off x="903439" y="3986351"/>
            <a:ext cx="1733491" cy="130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35CF6A05-52E4-4E60-980B-7C9142EB9290}"/>
              </a:ext>
            </a:extLst>
          </p:cNvPr>
          <p:cNvSpPr txBox="1"/>
          <p:nvPr/>
        </p:nvSpPr>
        <p:spPr>
          <a:xfrm>
            <a:off x="200256" y="219963"/>
            <a:ext cx="1767089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Espuma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05ED6394-3161-4F28-BD85-BFCCC0D3AF87}"/>
              </a:ext>
            </a:extLst>
          </p:cNvPr>
          <p:cNvGrpSpPr/>
          <p:nvPr/>
        </p:nvGrpSpPr>
        <p:grpSpPr>
          <a:xfrm rot="20423949">
            <a:off x="1690584" y="4579629"/>
            <a:ext cx="1235714" cy="1090366"/>
            <a:chOff x="432262" y="2782854"/>
            <a:chExt cx="1390017" cy="1201119"/>
          </a:xfrm>
        </p:grpSpPr>
        <p:pic>
          <p:nvPicPr>
            <p:cNvPr id="28" name="Picture 2" descr="https://encrypted-tbn3.gstatic.com/images?q=tbn:ANd9GcTmZ3q9l2L1DK7toDoDf5PWBetw-RFzxD4rfUQCQgp7iq1df4RK">
              <a:extLst>
                <a:ext uri="{FF2B5EF4-FFF2-40B4-BE49-F238E27FC236}">
                  <a16:creationId xmlns:a16="http://schemas.microsoft.com/office/drawing/2014/main" id="{8C42B961-1410-4D32-ACD5-869DE6CDDC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96000" l="889" r="100000"/>
                      </a14:imgEffect>
                      <a14:imgEffect>
                        <a14:artisticCrisscrossEtching/>
                      </a14:imgEffect>
                      <a14:imgEffect>
                        <a14:colorTemperature colorTemp="59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3438">
              <a:off x="432262" y="2782854"/>
              <a:ext cx="1201119" cy="12011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Oval 4">
              <a:extLst>
                <a:ext uri="{FF2B5EF4-FFF2-40B4-BE49-F238E27FC236}">
                  <a16:creationId xmlns:a16="http://schemas.microsoft.com/office/drawing/2014/main" id="{F9CCE214-6179-4BC3-8E12-26A8A35BE12D}"/>
                </a:ext>
              </a:extLst>
            </p:cNvPr>
            <p:cNvSpPr/>
            <p:nvPr/>
          </p:nvSpPr>
          <p:spPr>
            <a:xfrm rot="15389297">
              <a:off x="1368879" y="2951963"/>
              <a:ext cx="405922" cy="500878"/>
            </a:xfrm>
            <a:prstGeom prst="ellipse">
              <a:avLst/>
            </a:prstGeom>
            <a:solidFill>
              <a:srgbClr val="FF006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</p:spTree>
    <p:extLst>
      <p:ext uri="{BB962C8B-B14F-4D97-AF65-F5344CB8AC3E}">
        <p14:creationId xmlns:p14="http://schemas.microsoft.com/office/powerpoint/2010/main" val="3577045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>
            <a:extLst>
              <a:ext uri="{FF2B5EF4-FFF2-40B4-BE49-F238E27FC236}">
                <a16:creationId xmlns:a16="http://schemas.microsoft.com/office/drawing/2014/main" id="{110B3E2A-A322-425E-8F56-11A321038845}"/>
              </a:ext>
            </a:extLst>
          </p:cNvPr>
          <p:cNvSpPr/>
          <p:nvPr/>
        </p:nvSpPr>
        <p:spPr>
          <a:xfrm>
            <a:off x="2339752" y="2461596"/>
            <a:ext cx="45365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400" b="1" dirty="0" err="1">
                <a:solidFill>
                  <a:srgbClr val="FF0066"/>
                </a:solidFill>
              </a:rPr>
              <a:t>Checkpoint</a:t>
            </a:r>
            <a:r>
              <a:rPr lang="es-AR" sz="4400" b="1" dirty="0">
                <a:solidFill>
                  <a:srgbClr val="FF0066"/>
                </a:solidFill>
              </a:rPr>
              <a:t> #4</a:t>
            </a:r>
          </a:p>
          <a:p>
            <a:pPr algn="ctr"/>
            <a:r>
              <a:rPr lang="es-AR" sz="4400" b="1" dirty="0">
                <a:solidFill>
                  <a:schemeClr val="bg1"/>
                </a:solidFill>
              </a:rPr>
              <a:t>¿CÓMO VA ESO?</a:t>
            </a:r>
          </a:p>
        </p:txBody>
      </p:sp>
    </p:spTree>
    <p:extLst>
      <p:ext uri="{BB962C8B-B14F-4D97-AF65-F5344CB8AC3E}">
        <p14:creationId xmlns:p14="http://schemas.microsoft.com/office/powerpoint/2010/main" val="235408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124091" y="995613"/>
            <a:ext cx="85588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Dispersión en la que las partículas de la FD tiene un diámetro comprendido entre 1 y 0,001 </a:t>
            </a:r>
            <a:r>
              <a:rPr lang="es-AR" sz="2000" dirty="0">
                <a:solidFill>
                  <a:schemeClr val="bg1"/>
                </a:solidFill>
                <a:latin typeface="Symbol" pitchFamily="18" charset="2"/>
              </a:rPr>
              <a:t></a:t>
            </a:r>
            <a:r>
              <a:rPr lang="es-AR" sz="2000" dirty="0">
                <a:solidFill>
                  <a:schemeClr val="bg1"/>
                </a:solidFill>
              </a:rPr>
              <a:t>m, no se ven a simple vista y no sedimentan en reposo. </a:t>
            </a:r>
            <a:endParaRPr lang="es-AR" sz="2000" dirty="0">
              <a:solidFill>
                <a:schemeClr val="bg1"/>
              </a:solidFill>
              <a:effectLst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FF2A3F7-2CE4-4591-8057-6C6B92AE9424}"/>
              </a:ext>
            </a:extLst>
          </p:cNvPr>
          <p:cNvSpPr txBox="1"/>
          <p:nvPr/>
        </p:nvSpPr>
        <p:spPr>
          <a:xfrm>
            <a:off x="200256" y="219963"/>
            <a:ext cx="1804035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Coloides</a:t>
            </a:r>
          </a:p>
        </p:txBody>
      </p:sp>
      <p:graphicFrame>
        <p:nvGraphicFramePr>
          <p:cNvPr id="5" name="Table 3">
            <a:extLst>
              <a:ext uri="{FF2B5EF4-FFF2-40B4-BE49-F238E27FC236}">
                <a16:creationId xmlns:a16="http://schemas.microsoft.com/office/drawing/2014/main" id="{72DF5419-0C49-415C-90C2-0095A2501B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673436"/>
              </p:ext>
            </p:extLst>
          </p:nvPr>
        </p:nvGraphicFramePr>
        <p:xfrm>
          <a:off x="437913" y="1871367"/>
          <a:ext cx="8268173" cy="4766670"/>
        </p:xfrm>
        <a:graphic>
          <a:graphicData uri="http://schemas.openxmlformats.org/drawingml/2006/table">
            <a:tbl>
              <a:tblPr firstRow="1" firstCol="1" bandRow="1"/>
              <a:tblGrid>
                <a:gridCol w="1055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2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53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38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3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AR" sz="1800" i="0" u="none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AR" sz="1800" i="0" u="none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Fase dispersa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AR" sz="1800" i="0" u="none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AR" sz="1800" i="0" u="none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GAS</a:t>
                      </a:r>
                      <a:endParaRPr lang="es-AR" sz="1600" i="0" u="none" dirty="0">
                        <a:solidFill>
                          <a:srgbClr val="00B050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LÍQUIDO</a:t>
                      </a:r>
                      <a:endParaRPr lang="es-AR" sz="1600" i="0" u="none" dirty="0">
                        <a:solidFill>
                          <a:srgbClr val="00B050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SÓLIDO</a:t>
                      </a:r>
                      <a:endParaRPr lang="es-AR" sz="1600" i="0" u="none" dirty="0">
                        <a:solidFill>
                          <a:srgbClr val="00B050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835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Fase continua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GAS</a:t>
                      </a:r>
                      <a:endParaRPr lang="es-AR" sz="1600" i="0" u="none" dirty="0">
                        <a:solidFill>
                          <a:srgbClr val="FF0066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b="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No es posible </a:t>
                      </a:r>
                      <a:r>
                        <a:rPr lang="es-AR" sz="1600" b="0" i="0" u="none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porque</a:t>
                      </a:r>
                      <a:r>
                        <a:rPr lang="es-AR" sz="1600" b="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 todos los gases son solubles entre sí</a:t>
                      </a:r>
                      <a:endParaRPr lang="es-AR" sz="1600" b="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Aerosol</a:t>
                      </a:r>
                      <a:r>
                        <a:rPr lang="es-AR" sz="16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endParaRPr lang="es-AR" sz="1600" b="1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(niebla, spray)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Aerosol</a:t>
                      </a:r>
                      <a:endParaRPr lang="es-AR" sz="1600" b="1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(humo)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101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LÍQUIDO</a:t>
                      </a:r>
                      <a:endParaRPr lang="es-AR" sz="1600" i="0" u="none" dirty="0">
                        <a:solidFill>
                          <a:srgbClr val="FF0066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Espuma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(claras batidas)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Emulsión</a:t>
                      </a:r>
                      <a:endParaRPr lang="es-AR" sz="18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(leche, mayonesa)</a:t>
                      </a:r>
                      <a:endParaRPr lang="es-AR" sz="14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Sol</a:t>
                      </a:r>
                      <a:endParaRPr lang="es-AR" sz="1800" b="1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(crema pastelera)</a:t>
                      </a:r>
                      <a:endParaRPr lang="es-AR" sz="14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8353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SÓLIDO</a:t>
                      </a:r>
                      <a:endParaRPr lang="es-AR" sz="1600" i="0" u="none" dirty="0">
                        <a:solidFill>
                          <a:srgbClr val="FF0066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Espuma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(miga de pan)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Gel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(gelatina, flan)</a:t>
                      </a:r>
                      <a:endParaRPr lang="es-AR" sz="14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Sol sólido</a:t>
                      </a:r>
                      <a:endParaRPr lang="es-AR" sz="1600" b="1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(caramelos de azúcar parcialmente cristalizada)</a:t>
                      </a:r>
                      <a:endParaRPr lang="es-AR" sz="14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6" name="Group 27">
            <a:extLst>
              <a:ext uri="{FF2B5EF4-FFF2-40B4-BE49-F238E27FC236}">
                <a16:creationId xmlns:a16="http://schemas.microsoft.com/office/drawing/2014/main" id="{5DDE014D-6179-4E42-A160-36303A023D86}"/>
              </a:ext>
            </a:extLst>
          </p:cNvPr>
          <p:cNvGrpSpPr/>
          <p:nvPr/>
        </p:nvGrpSpPr>
        <p:grpSpPr>
          <a:xfrm>
            <a:off x="477758" y="1856511"/>
            <a:ext cx="8228327" cy="4709517"/>
            <a:chOff x="435790" y="476672"/>
            <a:chExt cx="8312674" cy="4968552"/>
          </a:xfrm>
        </p:grpSpPr>
        <p:cxnSp>
          <p:nvCxnSpPr>
            <p:cNvPr id="7" name="Straight Connector 5">
              <a:extLst>
                <a:ext uri="{FF2B5EF4-FFF2-40B4-BE49-F238E27FC236}">
                  <a16:creationId xmlns:a16="http://schemas.microsoft.com/office/drawing/2014/main" id="{82A0E5FA-22DD-427D-A2C8-BD09A982B8C8}"/>
                </a:ext>
              </a:extLst>
            </p:cNvPr>
            <p:cNvCxnSpPr/>
            <p:nvPr/>
          </p:nvCxnSpPr>
          <p:spPr>
            <a:xfrm>
              <a:off x="435790" y="1268760"/>
              <a:ext cx="831267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6">
              <a:extLst>
                <a:ext uri="{FF2B5EF4-FFF2-40B4-BE49-F238E27FC236}">
                  <a16:creationId xmlns:a16="http://schemas.microsoft.com/office/drawing/2014/main" id="{2732B351-10D8-4048-81B7-6806E1A9D0F9}"/>
                </a:ext>
              </a:extLst>
            </p:cNvPr>
            <p:cNvCxnSpPr/>
            <p:nvPr/>
          </p:nvCxnSpPr>
          <p:spPr>
            <a:xfrm>
              <a:off x="1475656" y="2780928"/>
              <a:ext cx="727280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DF09128-0536-4556-B64D-A3BD5BAB2D71}"/>
                </a:ext>
              </a:extLst>
            </p:cNvPr>
            <p:cNvCxnSpPr/>
            <p:nvPr/>
          </p:nvCxnSpPr>
          <p:spPr>
            <a:xfrm>
              <a:off x="1475656" y="3861048"/>
              <a:ext cx="727280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1F30E8B-12DB-445D-8D0B-EB493EC8DAA3}"/>
                </a:ext>
              </a:extLst>
            </p:cNvPr>
            <p:cNvCxnSpPr/>
            <p:nvPr/>
          </p:nvCxnSpPr>
          <p:spPr>
            <a:xfrm>
              <a:off x="435790" y="5445224"/>
              <a:ext cx="831267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1">
              <a:extLst>
                <a:ext uri="{FF2B5EF4-FFF2-40B4-BE49-F238E27FC236}">
                  <a16:creationId xmlns:a16="http://schemas.microsoft.com/office/drawing/2014/main" id="{03DA4153-72FF-4A06-ADEB-C22CAB659AF2}"/>
                </a:ext>
              </a:extLst>
            </p:cNvPr>
            <p:cNvCxnSpPr/>
            <p:nvPr/>
          </p:nvCxnSpPr>
          <p:spPr>
            <a:xfrm>
              <a:off x="1475656" y="1268760"/>
              <a:ext cx="0" cy="417646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2">
              <a:extLst>
                <a:ext uri="{FF2B5EF4-FFF2-40B4-BE49-F238E27FC236}">
                  <a16:creationId xmlns:a16="http://schemas.microsoft.com/office/drawing/2014/main" id="{B4ADFEAF-C2BD-4AC6-95B1-6D7983B8CDC9}"/>
                </a:ext>
              </a:extLst>
            </p:cNvPr>
            <p:cNvCxnSpPr/>
            <p:nvPr/>
          </p:nvCxnSpPr>
          <p:spPr>
            <a:xfrm>
              <a:off x="2771799" y="476672"/>
              <a:ext cx="0" cy="496855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3">
              <a:extLst>
                <a:ext uri="{FF2B5EF4-FFF2-40B4-BE49-F238E27FC236}">
                  <a16:creationId xmlns:a16="http://schemas.microsoft.com/office/drawing/2014/main" id="{6224E359-3192-43EC-9B90-F2B3545DB186}"/>
                </a:ext>
              </a:extLst>
            </p:cNvPr>
            <p:cNvCxnSpPr/>
            <p:nvPr/>
          </p:nvCxnSpPr>
          <p:spPr>
            <a:xfrm>
              <a:off x="4860032" y="836712"/>
              <a:ext cx="0" cy="46085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4">
              <a:extLst>
                <a:ext uri="{FF2B5EF4-FFF2-40B4-BE49-F238E27FC236}">
                  <a16:creationId xmlns:a16="http://schemas.microsoft.com/office/drawing/2014/main" id="{D2A070B3-C229-422F-9712-B2D51917CC60}"/>
                </a:ext>
              </a:extLst>
            </p:cNvPr>
            <p:cNvCxnSpPr/>
            <p:nvPr/>
          </p:nvCxnSpPr>
          <p:spPr>
            <a:xfrm>
              <a:off x="6588224" y="836712"/>
              <a:ext cx="0" cy="46085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5">
              <a:extLst>
                <a:ext uri="{FF2B5EF4-FFF2-40B4-BE49-F238E27FC236}">
                  <a16:creationId xmlns:a16="http://schemas.microsoft.com/office/drawing/2014/main" id="{A0964D89-7FE6-494E-A101-54ED20CE5369}"/>
                </a:ext>
              </a:extLst>
            </p:cNvPr>
            <p:cNvCxnSpPr/>
            <p:nvPr/>
          </p:nvCxnSpPr>
          <p:spPr>
            <a:xfrm>
              <a:off x="8728337" y="476672"/>
              <a:ext cx="20127" cy="496855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7">
              <a:extLst>
                <a:ext uri="{FF2B5EF4-FFF2-40B4-BE49-F238E27FC236}">
                  <a16:creationId xmlns:a16="http://schemas.microsoft.com/office/drawing/2014/main" id="{7F5474B4-404D-4784-8E9F-FAB0890EACDB}"/>
                </a:ext>
              </a:extLst>
            </p:cNvPr>
            <p:cNvCxnSpPr/>
            <p:nvPr/>
          </p:nvCxnSpPr>
          <p:spPr>
            <a:xfrm>
              <a:off x="435790" y="1268760"/>
              <a:ext cx="0" cy="417646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0">
              <a:extLst>
                <a:ext uri="{FF2B5EF4-FFF2-40B4-BE49-F238E27FC236}">
                  <a16:creationId xmlns:a16="http://schemas.microsoft.com/office/drawing/2014/main" id="{29383A2E-90FC-455E-B2E0-E701B7DF47B7}"/>
                </a:ext>
              </a:extLst>
            </p:cNvPr>
            <p:cNvCxnSpPr/>
            <p:nvPr/>
          </p:nvCxnSpPr>
          <p:spPr>
            <a:xfrm>
              <a:off x="2771800" y="476672"/>
              <a:ext cx="595653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4">
              <a:extLst>
                <a:ext uri="{FF2B5EF4-FFF2-40B4-BE49-F238E27FC236}">
                  <a16:creationId xmlns:a16="http://schemas.microsoft.com/office/drawing/2014/main" id="{AF759844-8BEE-47E2-AADE-847854121090}"/>
                </a:ext>
              </a:extLst>
            </p:cNvPr>
            <p:cNvCxnSpPr/>
            <p:nvPr/>
          </p:nvCxnSpPr>
          <p:spPr>
            <a:xfrm>
              <a:off x="2771799" y="836712"/>
              <a:ext cx="595653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22">
            <a:extLst>
              <a:ext uri="{FF2B5EF4-FFF2-40B4-BE49-F238E27FC236}">
                <a16:creationId xmlns:a16="http://schemas.microsoft.com/office/drawing/2014/main" id="{5D99B959-84BB-4817-BA84-41E364553F98}"/>
              </a:ext>
            </a:extLst>
          </p:cNvPr>
          <p:cNvGrpSpPr/>
          <p:nvPr/>
        </p:nvGrpSpPr>
        <p:grpSpPr>
          <a:xfrm>
            <a:off x="6745061" y="339709"/>
            <a:ext cx="1937920" cy="526585"/>
            <a:chOff x="4559291" y="4941167"/>
            <a:chExt cx="5855737" cy="1441006"/>
          </a:xfrm>
        </p:grpSpPr>
        <p:grpSp>
          <p:nvGrpSpPr>
            <p:cNvPr id="20" name="Group 10">
              <a:extLst>
                <a:ext uri="{FF2B5EF4-FFF2-40B4-BE49-F238E27FC236}">
                  <a16:creationId xmlns:a16="http://schemas.microsoft.com/office/drawing/2014/main" id="{995EC462-6602-48EC-ADAF-6F262C49FAF7}"/>
                </a:ext>
              </a:extLst>
            </p:cNvPr>
            <p:cNvGrpSpPr/>
            <p:nvPr/>
          </p:nvGrpSpPr>
          <p:grpSpPr>
            <a:xfrm>
              <a:off x="4559291" y="4941167"/>
              <a:ext cx="5721379" cy="1384576"/>
              <a:chOff x="2180403" y="5229199"/>
              <a:chExt cx="5721379" cy="1384576"/>
            </a:xfrm>
          </p:grpSpPr>
          <p:sp>
            <p:nvSpPr>
              <p:cNvPr id="23" name="Rectangle 7">
                <a:extLst>
                  <a:ext uri="{FF2B5EF4-FFF2-40B4-BE49-F238E27FC236}">
                    <a16:creationId xmlns:a16="http://schemas.microsoft.com/office/drawing/2014/main" id="{74ACF7D8-DB94-486C-85AE-7E797EB40EA5}"/>
                  </a:ext>
                </a:extLst>
              </p:cNvPr>
              <p:cNvSpPr/>
              <p:nvPr/>
            </p:nvSpPr>
            <p:spPr>
              <a:xfrm>
                <a:off x="2237086" y="5229200"/>
                <a:ext cx="2334914" cy="1384575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pic>
            <p:nvPicPr>
              <p:cNvPr id="24" name="Picture 2" descr="http://www.textoscientificos.com/imagenes/quimica/bituminosos.gif">
                <a:extLst>
                  <a:ext uri="{FF2B5EF4-FFF2-40B4-BE49-F238E27FC236}">
                    <a16:creationId xmlns:a16="http://schemas.microsoft.com/office/drawing/2014/main" id="{67170B7D-1A3E-4C58-8CC8-9FE2F21253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52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80403" y="5229199"/>
                <a:ext cx="5721379" cy="1384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531D0931-DE10-4A3F-B1E0-7F8C58262802}"/>
                </a:ext>
              </a:extLst>
            </p:cNvPr>
            <p:cNvSpPr txBox="1"/>
            <p:nvPr/>
          </p:nvSpPr>
          <p:spPr>
            <a:xfrm>
              <a:off x="6960478" y="5175585"/>
              <a:ext cx="3454550" cy="715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100" b="1" dirty="0">
                  <a:solidFill>
                    <a:schemeClr val="bg1"/>
                  </a:solidFill>
                </a:rPr>
                <a:t>FASE CONTINUA</a:t>
              </a:r>
            </a:p>
          </p:txBody>
        </p:sp>
        <p:sp>
          <p:nvSpPr>
            <p:cNvPr id="22" name="TextBox 28">
              <a:extLst>
                <a:ext uri="{FF2B5EF4-FFF2-40B4-BE49-F238E27FC236}">
                  <a16:creationId xmlns:a16="http://schemas.microsoft.com/office/drawing/2014/main" id="{D3CCCF32-1706-4A56-B979-C2D73A39687F}"/>
                </a:ext>
              </a:extLst>
            </p:cNvPr>
            <p:cNvSpPr txBox="1"/>
            <p:nvPr/>
          </p:nvSpPr>
          <p:spPr>
            <a:xfrm>
              <a:off x="6965294" y="5666274"/>
              <a:ext cx="3236583" cy="715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100" b="1" dirty="0">
                  <a:solidFill>
                    <a:schemeClr val="bg1"/>
                  </a:solidFill>
                </a:rPr>
                <a:t>FASE DISPERSA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1171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1266" y="1002256"/>
            <a:ext cx="56422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Dispersión coloidal de un sólido en un líquido.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7B7DF8A-5D69-455F-A8A6-73DB7D4C9538}"/>
              </a:ext>
            </a:extLst>
          </p:cNvPr>
          <p:cNvSpPr txBox="1"/>
          <p:nvPr/>
        </p:nvSpPr>
        <p:spPr>
          <a:xfrm>
            <a:off x="200256" y="219963"/>
            <a:ext cx="843453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Sol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EF4B3BF4-89EB-416B-9679-D2C956E50672}"/>
              </a:ext>
            </a:extLst>
          </p:cNvPr>
          <p:cNvGrpSpPr/>
          <p:nvPr/>
        </p:nvGrpSpPr>
        <p:grpSpPr>
          <a:xfrm>
            <a:off x="3344282" y="2459468"/>
            <a:ext cx="3965657" cy="3352362"/>
            <a:chOff x="2869252" y="2672659"/>
            <a:chExt cx="3965657" cy="3352362"/>
          </a:xfrm>
        </p:grpSpPr>
        <p:grpSp>
          <p:nvGrpSpPr>
            <p:cNvPr id="19" name="Group 5">
              <a:extLst>
                <a:ext uri="{FF2B5EF4-FFF2-40B4-BE49-F238E27FC236}">
                  <a16:creationId xmlns:a16="http://schemas.microsoft.com/office/drawing/2014/main" id="{9D252C9B-4A5E-46CA-9C30-75D7736BB025}"/>
                </a:ext>
              </a:extLst>
            </p:cNvPr>
            <p:cNvGrpSpPr/>
            <p:nvPr/>
          </p:nvGrpSpPr>
          <p:grpSpPr>
            <a:xfrm>
              <a:off x="2869252" y="2672659"/>
              <a:ext cx="3885435" cy="3145580"/>
              <a:chOff x="2062774" y="2492896"/>
              <a:chExt cx="4526501" cy="3514858"/>
            </a:xfrm>
          </p:grpSpPr>
          <p:grpSp>
            <p:nvGrpSpPr>
              <p:cNvPr id="20" name="Group 4">
                <a:extLst>
                  <a:ext uri="{FF2B5EF4-FFF2-40B4-BE49-F238E27FC236}">
                    <a16:creationId xmlns:a16="http://schemas.microsoft.com/office/drawing/2014/main" id="{7CDF5C40-34B5-4ABB-9892-119CEF792F68}"/>
                  </a:ext>
                </a:extLst>
              </p:cNvPr>
              <p:cNvGrpSpPr/>
              <p:nvPr/>
            </p:nvGrpSpPr>
            <p:grpSpPr>
              <a:xfrm>
                <a:off x="2062774" y="2492896"/>
                <a:ext cx="4526501" cy="3514858"/>
                <a:chOff x="2062774" y="2492896"/>
                <a:chExt cx="4526501" cy="3514858"/>
              </a:xfrm>
            </p:grpSpPr>
            <p:pic>
              <p:nvPicPr>
                <p:cNvPr id="22" name="Picture 2">
                  <a:extLst>
                    <a:ext uri="{FF2B5EF4-FFF2-40B4-BE49-F238E27FC236}">
                      <a16:creationId xmlns:a16="http://schemas.microsoft.com/office/drawing/2014/main" id="{8D406F86-A54C-4CC5-A797-46BBE172B8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6131" y="2492896"/>
                  <a:ext cx="4503144" cy="351485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23" name="Rectangle 3">
                  <a:extLst>
                    <a:ext uri="{FF2B5EF4-FFF2-40B4-BE49-F238E27FC236}">
                      <a16:creationId xmlns:a16="http://schemas.microsoft.com/office/drawing/2014/main" id="{93C44C44-3085-4611-9C87-50C6BF32A941}"/>
                    </a:ext>
                  </a:extLst>
                </p:cNvPr>
                <p:cNvSpPr/>
                <p:nvPr/>
              </p:nvSpPr>
              <p:spPr>
                <a:xfrm>
                  <a:off x="2062774" y="2492896"/>
                  <a:ext cx="422176" cy="576064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sp>
            <p:nvSpPr>
              <p:cNvPr id="21" name="Rectangle 6">
                <a:extLst>
                  <a:ext uri="{FF2B5EF4-FFF2-40B4-BE49-F238E27FC236}">
                    <a16:creationId xmlns:a16="http://schemas.microsoft.com/office/drawing/2014/main" id="{85B7DAA0-8686-405D-9A3E-ED29CF61E25E}"/>
                  </a:ext>
                </a:extLst>
              </p:cNvPr>
              <p:cNvSpPr/>
              <p:nvPr/>
            </p:nvSpPr>
            <p:spPr>
              <a:xfrm>
                <a:off x="2244600" y="5373216"/>
                <a:ext cx="422176" cy="576064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</p:grpSp>
        <p:sp>
          <p:nvSpPr>
            <p:cNvPr id="24" name="Text Box 22">
              <a:extLst>
                <a:ext uri="{FF2B5EF4-FFF2-40B4-BE49-F238E27FC236}">
                  <a16:creationId xmlns:a16="http://schemas.microsoft.com/office/drawing/2014/main" id="{4C3AEC0A-1848-48A4-ADB0-8820C95048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9818" y="3429000"/>
              <a:ext cx="124415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s-AR" sz="20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AMILOSA</a:t>
              </a:r>
              <a:endParaRPr lang="es-ES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5" name="Text Box 22">
              <a:extLst>
                <a:ext uri="{FF2B5EF4-FFF2-40B4-BE49-F238E27FC236}">
                  <a16:creationId xmlns:a16="http://schemas.microsoft.com/office/drawing/2014/main" id="{2FAA3338-35ED-4185-9502-8462C088DF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78069" y="5624911"/>
              <a:ext cx="185684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AR" sz="20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AMILOPECTINA</a:t>
              </a:r>
              <a:endParaRPr lang="es-ES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pic>
        <p:nvPicPr>
          <p:cNvPr id="26" name="Picture 4" descr="http://upload.wikimedia.org/wikipedia/commons/thumb/9/91/Potato_starch.jpg/200px-Potato_starch.jpg">
            <a:extLst>
              <a:ext uri="{FF2B5EF4-FFF2-40B4-BE49-F238E27FC236}">
                <a16:creationId xmlns:a16="http://schemas.microsoft.com/office/drawing/2014/main" id="{0014EB30-03B1-49BF-BBB5-D33BF6F45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27" y="2099888"/>
            <a:ext cx="1982555" cy="1595958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4">
            <a:extLst>
              <a:ext uri="{FF2B5EF4-FFF2-40B4-BE49-F238E27FC236}">
                <a16:creationId xmlns:a16="http://schemas.microsoft.com/office/drawing/2014/main" id="{A18AEE4E-71D4-4DC4-B7DC-BAF9410539B0}"/>
              </a:ext>
            </a:extLst>
          </p:cNvPr>
          <p:cNvSpPr txBox="1"/>
          <p:nvPr/>
        </p:nvSpPr>
        <p:spPr>
          <a:xfrm>
            <a:off x="264588" y="3854320"/>
            <a:ext cx="261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rgbClr val="FFFFCC"/>
                </a:solidFill>
              </a:rPr>
              <a:t>Gránulos de </a:t>
            </a:r>
            <a:r>
              <a:rPr lang="es-AR" b="1" dirty="0">
                <a:solidFill>
                  <a:schemeClr val="accent2"/>
                </a:solidFill>
              </a:rPr>
              <a:t>ALMIDÓN</a:t>
            </a:r>
            <a:endParaRPr lang="es-AR" dirty="0">
              <a:solidFill>
                <a:schemeClr val="accent2"/>
              </a:solidFill>
            </a:endParaRPr>
          </a:p>
        </p:txBody>
      </p:sp>
      <p:sp>
        <p:nvSpPr>
          <p:cNvPr id="28" name="Abrir llave 27">
            <a:extLst>
              <a:ext uri="{FF2B5EF4-FFF2-40B4-BE49-F238E27FC236}">
                <a16:creationId xmlns:a16="http://schemas.microsoft.com/office/drawing/2014/main" id="{47033C96-D07E-4DC8-A141-CEDE396A60EB}"/>
              </a:ext>
            </a:extLst>
          </p:cNvPr>
          <p:cNvSpPr/>
          <p:nvPr/>
        </p:nvSpPr>
        <p:spPr>
          <a:xfrm>
            <a:off x="2918813" y="2182424"/>
            <a:ext cx="540057" cy="3713123"/>
          </a:xfrm>
          <a:prstGeom prst="leftBrace">
            <a:avLst>
              <a:gd name="adj1" fmla="val 77608"/>
              <a:gd name="adj2" fmla="val 50000"/>
            </a:avLst>
          </a:prstGeom>
          <a:ln w="38100">
            <a:solidFill>
              <a:srgbClr val="FF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Rectangle 2">
            <a:extLst>
              <a:ext uri="{FF2B5EF4-FFF2-40B4-BE49-F238E27FC236}">
                <a16:creationId xmlns:a16="http://schemas.microsoft.com/office/drawing/2014/main" id="{6F52FBDC-33A6-4D66-A12C-2850E0C2E71F}"/>
              </a:ext>
            </a:extLst>
          </p:cNvPr>
          <p:cNvSpPr/>
          <p:nvPr/>
        </p:nvSpPr>
        <p:spPr>
          <a:xfrm>
            <a:off x="0" y="4382126"/>
            <a:ext cx="3096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Insoluble en agua</a:t>
            </a:r>
          </a:p>
          <a:p>
            <a:pPr algn="ctr"/>
            <a:r>
              <a:rPr lang="es-AR" b="1" dirty="0">
                <a:solidFill>
                  <a:schemeClr val="bg1"/>
                </a:solidFill>
              </a:rPr>
              <a:t>¿Qué ocurre al cocinarlo?</a:t>
            </a:r>
          </a:p>
        </p:txBody>
      </p:sp>
      <p:pic>
        <p:nvPicPr>
          <p:cNvPr id="16" name="Picture 43" descr="amilopectina">
            <a:extLst>
              <a:ext uri="{FF2B5EF4-FFF2-40B4-BE49-F238E27FC236}">
                <a16:creationId xmlns:a16="http://schemas.microsoft.com/office/drawing/2014/main" id="{BE08EC2B-A86A-47B5-91C7-A72E8065C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313" y="3695846"/>
            <a:ext cx="1407165" cy="142398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IBROS PUBLICADOS">
            <a:extLst>
              <a:ext uri="{FF2B5EF4-FFF2-40B4-BE49-F238E27FC236}">
                <a16:creationId xmlns:a16="http://schemas.microsoft.com/office/drawing/2014/main" id="{6863BF03-5E7F-4418-BE39-E05C06DED6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29" b="78489"/>
          <a:stretch/>
        </p:blipFill>
        <p:spPr bwMode="auto">
          <a:xfrm>
            <a:off x="7139885" y="2517052"/>
            <a:ext cx="1828202" cy="40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980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2"/>
          <p:cNvSpPr txBox="1">
            <a:spLocks noChangeArrowheads="1"/>
          </p:cNvSpPr>
          <p:nvPr/>
        </p:nvSpPr>
        <p:spPr bwMode="auto">
          <a:xfrm>
            <a:off x="167446" y="1784027"/>
            <a:ext cx="174892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AR" sz="2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SUSPENSIÓN </a:t>
            </a:r>
          </a:p>
          <a:p>
            <a:r>
              <a:rPr lang="es-AR" sz="2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 ALMIDÓN</a:t>
            </a:r>
            <a:endParaRPr lang="es-ES" sz="20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260" y="1965145"/>
            <a:ext cx="3482139" cy="4289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229943" y="2831218"/>
            <a:ext cx="41038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Gránulos empiezan a abrirse.</a:t>
            </a:r>
          </a:p>
          <a:p>
            <a:pPr marL="285750" indent="-285750">
              <a:buFont typeface="Arial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Ingreso de agua. </a:t>
            </a:r>
          </a:p>
          <a:p>
            <a:pPr marL="285750" indent="-285750">
              <a:buFont typeface="Arial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Asociación de </a:t>
            </a:r>
            <a:r>
              <a:rPr lang="es-AR" dirty="0" err="1">
                <a:solidFill>
                  <a:schemeClr val="bg1"/>
                </a:solidFill>
              </a:rPr>
              <a:t>amilosa</a:t>
            </a:r>
            <a:r>
              <a:rPr lang="es-AR" dirty="0">
                <a:solidFill>
                  <a:schemeClr val="bg1"/>
                </a:solidFill>
              </a:rPr>
              <a:t> y </a:t>
            </a:r>
            <a:r>
              <a:rPr lang="es-AR" dirty="0" err="1">
                <a:solidFill>
                  <a:schemeClr val="bg1"/>
                </a:solidFill>
              </a:rPr>
              <a:t>amilopectina</a:t>
            </a:r>
            <a:r>
              <a:rPr lang="es-AR" dirty="0">
                <a:solidFill>
                  <a:schemeClr val="bg1"/>
                </a:solidFill>
              </a:rPr>
              <a:t> al agua.</a:t>
            </a:r>
          </a:p>
          <a:p>
            <a:pPr marL="285750" indent="-285750">
              <a:buFont typeface="Arial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Gránulos se hinchan.</a:t>
            </a:r>
          </a:p>
          <a:p>
            <a:pPr marL="285750" indent="-285750">
              <a:buFont typeface="Arial" charset="0"/>
              <a:buChar char="•"/>
            </a:pPr>
            <a:r>
              <a:rPr lang="es-AR" dirty="0" err="1">
                <a:solidFill>
                  <a:schemeClr val="bg1"/>
                </a:solidFill>
              </a:rPr>
              <a:t>Amilosa</a:t>
            </a:r>
            <a:r>
              <a:rPr lang="es-AR" dirty="0">
                <a:solidFill>
                  <a:schemeClr val="bg1"/>
                </a:solidFill>
              </a:rPr>
              <a:t> escapa de los gránulos.</a:t>
            </a:r>
          </a:p>
          <a:p>
            <a:pPr marL="285750" indent="-285750">
              <a:buFont typeface="Arial" charset="0"/>
              <a:buChar char="•"/>
            </a:pPr>
            <a:r>
              <a:rPr lang="es-AR" dirty="0" err="1">
                <a:solidFill>
                  <a:schemeClr val="bg1"/>
                </a:solidFill>
              </a:rPr>
              <a:t>Amilosa</a:t>
            </a:r>
            <a:r>
              <a:rPr lang="es-AR" dirty="0">
                <a:solidFill>
                  <a:schemeClr val="bg1"/>
                </a:solidFill>
              </a:rPr>
              <a:t> se asocia al agua circundante.</a:t>
            </a:r>
          </a:p>
          <a:p>
            <a:pPr marL="285750" indent="-285750">
              <a:buFont typeface="Arial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Espesa o liga la preparación.</a:t>
            </a:r>
          </a:p>
        </p:txBody>
      </p:sp>
      <p:sp>
        <p:nvSpPr>
          <p:cNvPr id="7" name="6 Flecha abajo"/>
          <p:cNvSpPr/>
          <p:nvPr/>
        </p:nvSpPr>
        <p:spPr>
          <a:xfrm>
            <a:off x="765752" y="2564903"/>
            <a:ext cx="360040" cy="3111465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CuadroTexto"/>
          <p:cNvSpPr txBox="1"/>
          <p:nvPr/>
        </p:nvSpPr>
        <p:spPr>
          <a:xfrm rot="16200000">
            <a:off x="-490281" y="3811573"/>
            <a:ext cx="2286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solidFill>
                  <a:schemeClr val="bg1"/>
                </a:solidFill>
              </a:rPr>
              <a:t>AUMENTO DE T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E02E4DC-2D21-4E65-B57D-0DA384F311E1}"/>
              </a:ext>
            </a:extLst>
          </p:cNvPr>
          <p:cNvSpPr txBox="1"/>
          <p:nvPr/>
        </p:nvSpPr>
        <p:spPr>
          <a:xfrm>
            <a:off x="200256" y="219963"/>
            <a:ext cx="843453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Sol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D64B5756-1E2D-4064-A0E3-E630D5AF9E07}"/>
              </a:ext>
            </a:extLst>
          </p:cNvPr>
          <p:cNvSpPr/>
          <p:nvPr/>
        </p:nvSpPr>
        <p:spPr>
          <a:xfrm>
            <a:off x="121266" y="1002256"/>
            <a:ext cx="56422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Dispersión coloidal de un sólido en un líquido. </a:t>
            </a:r>
          </a:p>
        </p:txBody>
      </p:sp>
      <p:sp>
        <p:nvSpPr>
          <p:cNvPr id="12" name="Text Box 22">
            <a:extLst>
              <a:ext uri="{FF2B5EF4-FFF2-40B4-BE49-F238E27FC236}">
                <a16:creationId xmlns:a16="http://schemas.microsoft.com/office/drawing/2014/main" id="{A480D150-E538-44DA-8E92-3E43913D4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80" y="5854508"/>
            <a:ext cx="64478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AR" sz="2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SOL</a:t>
            </a:r>
            <a:endParaRPr lang="es-ES" sz="20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6589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>
            <a:extLst>
              <a:ext uri="{FF2B5EF4-FFF2-40B4-BE49-F238E27FC236}">
                <a16:creationId xmlns:a16="http://schemas.microsoft.com/office/drawing/2014/main" id="{110B3E2A-A322-425E-8F56-11A321038845}"/>
              </a:ext>
            </a:extLst>
          </p:cNvPr>
          <p:cNvSpPr/>
          <p:nvPr/>
        </p:nvSpPr>
        <p:spPr>
          <a:xfrm>
            <a:off x="2265864" y="2461596"/>
            <a:ext cx="467988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400" b="1" dirty="0" err="1">
                <a:solidFill>
                  <a:srgbClr val="FF0066"/>
                </a:solidFill>
              </a:rPr>
              <a:t>Checkpoint</a:t>
            </a:r>
            <a:r>
              <a:rPr lang="es-AR" sz="4400" b="1" dirty="0">
                <a:solidFill>
                  <a:srgbClr val="FF0066"/>
                </a:solidFill>
              </a:rPr>
              <a:t> #5</a:t>
            </a:r>
          </a:p>
          <a:p>
            <a:pPr algn="ctr"/>
            <a:r>
              <a:rPr lang="es-AR" sz="4400" b="1" dirty="0">
                <a:solidFill>
                  <a:schemeClr val="bg1"/>
                </a:solidFill>
              </a:rPr>
              <a:t>¿TODO EN ORDEN?</a:t>
            </a:r>
          </a:p>
        </p:txBody>
      </p:sp>
    </p:spTree>
    <p:extLst>
      <p:ext uri="{BB962C8B-B14F-4D97-AF65-F5344CB8AC3E}">
        <p14:creationId xmlns:p14="http://schemas.microsoft.com/office/powerpoint/2010/main" val="26885062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2171098" y="2163957"/>
            <a:ext cx="2040862" cy="18492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3951264" y="2046086"/>
            <a:ext cx="13681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AR" sz="2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SOL</a:t>
            </a:r>
            <a:endParaRPr lang="es-ES" sz="20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85095" y="1828790"/>
            <a:ext cx="1532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>
                <a:solidFill>
                  <a:srgbClr val="00B0F0"/>
                </a:solidFill>
              </a:rPr>
              <a:t>Gelatinización</a:t>
            </a:r>
          </a:p>
        </p:txBody>
      </p:sp>
      <p:pic>
        <p:nvPicPr>
          <p:cNvPr id="4108" name="Picture 12" descr="http://www.hotelmule.com/attachments/2009/07/1_200907180843162bvs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28360"/>
            <a:ext cx="4396909" cy="291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2"/>
          <p:cNvSpPr txBox="1">
            <a:spLocks noChangeArrowheads="1"/>
          </p:cNvSpPr>
          <p:nvPr/>
        </p:nvSpPr>
        <p:spPr bwMode="auto">
          <a:xfrm>
            <a:off x="422175" y="1728611"/>
            <a:ext cx="174892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AR" sz="2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SUSPENSIÓN </a:t>
            </a:r>
          </a:p>
          <a:p>
            <a:r>
              <a:rPr lang="es-AR" sz="2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 ALMIDÓN</a:t>
            </a:r>
            <a:endParaRPr lang="es-ES" sz="20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2A96557-056F-4AAB-9988-9985C19BA509}"/>
              </a:ext>
            </a:extLst>
          </p:cNvPr>
          <p:cNvSpPr txBox="1"/>
          <p:nvPr/>
        </p:nvSpPr>
        <p:spPr>
          <a:xfrm>
            <a:off x="200256" y="219963"/>
            <a:ext cx="3717374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Transición sol-gel</a:t>
            </a:r>
          </a:p>
        </p:txBody>
      </p:sp>
      <p:sp>
        <p:nvSpPr>
          <p:cNvPr id="12" name="Right Arrow 12">
            <a:extLst>
              <a:ext uri="{FF2B5EF4-FFF2-40B4-BE49-F238E27FC236}">
                <a16:creationId xmlns:a16="http://schemas.microsoft.com/office/drawing/2014/main" id="{F24A2BA3-AB5A-4869-9D3E-91C5FF8D8CB7}"/>
              </a:ext>
            </a:extLst>
          </p:cNvPr>
          <p:cNvSpPr/>
          <p:nvPr/>
        </p:nvSpPr>
        <p:spPr>
          <a:xfrm>
            <a:off x="5115952" y="2163957"/>
            <a:ext cx="1472272" cy="18492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Text Box 22">
            <a:extLst>
              <a:ext uri="{FF2B5EF4-FFF2-40B4-BE49-F238E27FC236}">
                <a16:creationId xmlns:a16="http://schemas.microsoft.com/office/drawing/2014/main" id="{C43C03A8-39D4-41AC-BD39-B371CFE8D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0791" y="2046086"/>
            <a:ext cx="13681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AR" sz="2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GEL</a:t>
            </a:r>
            <a:endParaRPr lang="es-ES" sz="20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7D02A60F-8216-4F71-AF97-8B45B2B9E83D}"/>
              </a:ext>
            </a:extLst>
          </p:cNvPr>
          <p:cNvSpPr txBox="1"/>
          <p:nvPr/>
        </p:nvSpPr>
        <p:spPr>
          <a:xfrm>
            <a:off x="5203385" y="1791268"/>
            <a:ext cx="1297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err="1">
                <a:solidFill>
                  <a:srgbClr val="00B0F0"/>
                </a:solidFill>
              </a:rPr>
              <a:t>Gelificación</a:t>
            </a:r>
            <a:endParaRPr lang="es-AR" b="1" dirty="0">
              <a:solidFill>
                <a:srgbClr val="00B0F0"/>
              </a:solidFill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4CBEAAD3-F08E-4810-B889-F33ED5ED2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088" y="2628360"/>
            <a:ext cx="2924630" cy="2916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6812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41"/>
          <p:cNvSpPr>
            <a:spLocks noChangeArrowheads="1"/>
          </p:cNvSpPr>
          <p:nvPr/>
        </p:nvSpPr>
        <p:spPr bwMode="auto">
          <a:xfrm>
            <a:off x="5894412" y="3905796"/>
            <a:ext cx="179388" cy="180975"/>
          </a:xfrm>
          <a:prstGeom prst="ellipse">
            <a:avLst/>
          </a:prstGeom>
          <a:solidFill>
            <a:srgbClr val="D6009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18" name="Oval 42"/>
          <p:cNvSpPr>
            <a:spLocks noChangeArrowheads="1"/>
          </p:cNvSpPr>
          <p:nvPr/>
        </p:nvSpPr>
        <p:spPr bwMode="auto">
          <a:xfrm>
            <a:off x="6570687" y="3905796"/>
            <a:ext cx="179388" cy="180975"/>
          </a:xfrm>
          <a:prstGeom prst="ellipse">
            <a:avLst/>
          </a:prstGeom>
          <a:solidFill>
            <a:srgbClr val="D6009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19" name="Oval 43"/>
          <p:cNvSpPr>
            <a:spLocks noChangeArrowheads="1"/>
          </p:cNvSpPr>
          <p:nvPr/>
        </p:nvSpPr>
        <p:spPr bwMode="auto">
          <a:xfrm>
            <a:off x="7019950" y="3996283"/>
            <a:ext cx="179387" cy="180975"/>
          </a:xfrm>
          <a:prstGeom prst="ellipse">
            <a:avLst/>
          </a:prstGeom>
          <a:solidFill>
            <a:srgbClr val="D6009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0" name="Oval 44"/>
          <p:cNvSpPr>
            <a:spLocks noChangeArrowheads="1"/>
          </p:cNvSpPr>
          <p:nvPr/>
        </p:nvSpPr>
        <p:spPr bwMode="auto">
          <a:xfrm>
            <a:off x="6886600" y="4670971"/>
            <a:ext cx="179387" cy="180975"/>
          </a:xfrm>
          <a:prstGeom prst="ellipse">
            <a:avLst/>
          </a:prstGeom>
          <a:solidFill>
            <a:srgbClr val="D6009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1" name="Oval 45"/>
          <p:cNvSpPr>
            <a:spLocks noChangeArrowheads="1"/>
          </p:cNvSpPr>
          <p:nvPr/>
        </p:nvSpPr>
        <p:spPr bwMode="auto">
          <a:xfrm>
            <a:off x="6165875" y="4805908"/>
            <a:ext cx="179387" cy="180975"/>
          </a:xfrm>
          <a:prstGeom prst="ellipse">
            <a:avLst/>
          </a:prstGeom>
          <a:solidFill>
            <a:srgbClr val="D6009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2" name="Oval 46"/>
          <p:cNvSpPr>
            <a:spLocks noChangeArrowheads="1"/>
          </p:cNvSpPr>
          <p:nvPr/>
        </p:nvSpPr>
        <p:spPr bwMode="auto">
          <a:xfrm>
            <a:off x="7200925" y="4401096"/>
            <a:ext cx="179387" cy="180975"/>
          </a:xfrm>
          <a:prstGeom prst="ellipse">
            <a:avLst/>
          </a:prstGeom>
          <a:solidFill>
            <a:srgbClr val="D6009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3" name="Oval 47"/>
          <p:cNvSpPr>
            <a:spLocks noChangeArrowheads="1"/>
          </p:cNvSpPr>
          <p:nvPr/>
        </p:nvSpPr>
        <p:spPr bwMode="auto">
          <a:xfrm>
            <a:off x="6389712" y="4310608"/>
            <a:ext cx="179388" cy="180975"/>
          </a:xfrm>
          <a:prstGeom prst="ellipse">
            <a:avLst/>
          </a:prstGeom>
          <a:solidFill>
            <a:srgbClr val="D6009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4" name="Oval 48"/>
          <p:cNvSpPr>
            <a:spLocks noChangeArrowheads="1"/>
          </p:cNvSpPr>
          <p:nvPr/>
        </p:nvSpPr>
        <p:spPr bwMode="auto">
          <a:xfrm>
            <a:off x="5894412" y="4491583"/>
            <a:ext cx="179388" cy="180975"/>
          </a:xfrm>
          <a:prstGeom prst="ellipse">
            <a:avLst/>
          </a:prstGeom>
          <a:solidFill>
            <a:srgbClr val="D6009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AR"/>
          </a:p>
        </p:txBody>
      </p:sp>
      <p:grpSp>
        <p:nvGrpSpPr>
          <p:cNvPr id="25" name="Group 49"/>
          <p:cNvGrpSpPr>
            <a:grpSpLocks/>
          </p:cNvGrpSpPr>
          <p:nvPr/>
        </p:nvGrpSpPr>
        <p:grpSpPr bwMode="auto">
          <a:xfrm>
            <a:off x="3835425" y="3850233"/>
            <a:ext cx="1503362" cy="1450975"/>
            <a:chOff x="2195" y="3237"/>
            <a:chExt cx="947" cy="914"/>
          </a:xfrm>
        </p:grpSpPr>
        <p:sp>
          <p:nvSpPr>
            <p:cNvPr id="26" name="AutoShape 50"/>
            <p:cNvSpPr>
              <a:spLocks noChangeAspect="1" noChangeArrowheads="1"/>
            </p:cNvSpPr>
            <p:nvPr/>
          </p:nvSpPr>
          <p:spPr bwMode="auto">
            <a:xfrm rot="16345811" flipH="1">
              <a:off x="2183" y="3878"/>
              <a:ext cx="460" cy="86"/>
            </a:xfrm>
            <a:prstGeom prst="wave">
              <a:avLst>
                <a:gd name="adj1" fmla="val 20644"/>
                <a:gd name="adj2" fmla="val 0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AR"/>
            </a:p>
          </p:txBody>
        </p:sp>
        <p:sp>
          <p:nvSpPr>
            <p:cNvPr id="27" name="AutoShape 51"/>
            <p:cNvSpPr>
              <a:spLocks noChangeAspect="1" noChangeArrowheads="1"/>
            </p:cNvSpPr>
            <p:nvPr/>
          </p:nvSpPr>
          <p:spPr bwMode="auto">
            <a:xfrm rot="16345811" flipH="1">
              <a:off x="2437" y="3878"/>
              <a:ext cx="460" cy="86"/>
            </a:xfrm>
            <a:prstGeom prst="wave">
              <a:avLst>
                <a:gd name="adj1" fmla="val 20644"/>
                <a:gd name="adj2" fmla="val 0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AR"/>
            </a:p>
          </p:txBody>
        </p:sp>
        <p:sp>
          <p:nvSpPr>
            <p:cNvPr id="28" name="AutoShape 52"/>
            <p:cNvSpPr>
              <a:spLocks noChangeAspect="1" noChangeArrowheads="1"/>
            </p:cNvSpPr>
            <p:nvPr/>
          </p:nvSpPr>
          <p:spPr bwMode="auto">
            <a:xfrm rot="16345811" flipH="1">
              <a:off x="2693" y="3878"/>
              <a:ext cx="460" cy="86"/>
            </a:xfrm>
            <a:prstGeom prst="wave">
              <a:avLst>
                <a:gd name="adj1" fmla="val 20644"/>
                <a:gd name="adj2" fmla="val 0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AR"/>
            </a:p>
          </p:txBody>
        </p:sp>
        <p:sp>
          <p:nvSpPr>
            <p:cNvPr id="29" name="AutoShape 53"/>
            <p:cNvSpPr>
              <a:spLocks noChangeAspect="1" noChangeArrowheads="1"/>
            </p:cNvSpPr>
            <p:nvPr/>
          </p:nvSpPr>
          <p:spPr bwMode="auto">
            <a:xfrm rot="16345811" flipH="1">
              <a:off x="2210" y="3424"/>
              <a:ext cx="460" cy="86"/>
            </a:xfrm>
            <a:prstGeom prst="wave">
              <a:avLst>
                <a:gd name="adj1" fmla="val 20644"/>
                <a:gd name="adj2" fmla="val 0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AR"/>
            </a:p>
          </p:txBody>
        </p:sp>
        <p:sp>
          <p:nvSpPr>
            <p:cNvPr id="30" name="AutoShape 54"/>
            <p:cNvSpPr>
              <a:spLocks noChangeAspect="1" noChangeArrowheads="1"/>
            </p:cNvSpPr>
            <p:nvPr/>
          </p:nvSpPr>
          <p:spPr bwMode="auto">
            <a:xfrm rot="16345811" flipH="1">
              <a:off x="2465" y="3424"/>
              <a:ext cx="460" cy="86"/>
            </a:xfrm>
            <a:prstGeom prst="wave">
              <a:avLst>
                <a:gd name="adj1" fmla="val 20644"/>
                <a:gd name="adj2" fmla="val 0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AR"/>
            </a:p>
          </p:txBody>
        </p:sp>
        <p:sp>
          <p:nvSpPr>
            <p:cNvPr id="31" name="AutoShape 55"/>
            <p:cNvSpPr>
              <a:spLocks noChangeAspect="1" noChangeArrowheads="1"/>
            </p:cNvSpPr>
            <p:nvPr/>
          </p:nvSpPr>
          <p:spPr bwMode="auto">
            <a:xfrm rot="16345811" flipH="1">
              <a:off x="2720" y="3424"/>
              <a:ext cx="460" cy="86"/>
            </a:xfrm>
            <a:prstGeom prst="wave">
              <a:avLst>
                <a:gd name="adj1" fmla="val 20644"/>
                <a:gd name="adj2" fmla="val 0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AR"/>
            </a:p>
          </p:txBody>
        </p:sp>
        <p:sp>
          <p:nvSpPr>
            <p:cNvPr id="32" name="AutoShape 56"/>
            <p:cNvSpPr>
              <a:spLocks noChangeAspect="1" noChangeArrowheads="1"/>
            </p:cNvSpPr>
            <p:nvPr/>
          </p:nvSpPr>
          <p:spPr bwMode="auto">
            <a:xfrm rot="291621" flipH="1">
              <a:off x="2200" y="3663"/>
              <a:ext cx="460" cy="86"/>
            </a:xfrm>
            <a:prstGeom prst="wave">
              <a:avLst>
                <a:gd name="adj1" fmla="val 20644"/>
                <a:gd name="adj2" fmla="val 0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AR"/>
            </a:p>
          </p:txBody>
        </p:sp>
        <p:sp>
          <p:nvSpPr>
            <p:cNvPr id="33" name="AutoShape 57"/>
            <p:cNvSpPr>
              <a:spLocks noChangeAspect="1" noChangeArrowheads="1"/>
            </p:cNvSpPr>
            <p:nvPr/>
          </p:nvSpPr>
          <p:spPr bwMode="auto">
            <a:xfrm rot="11091621" flipH="1">
              <a:off x="2448" y="3396"/>
              <a:ext cx="460" cy="86"/>
            </a:xfrm>
            <a:prstGeom prst="wave">
              <a:avLst>
                <a:gd name="adj1" fmla="val 20644"/>
                <a:gd name="adj2" fmla="val 0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AR"/>
            </a:p>
          </p:txBody>
        </p:sp>
        <p:sp>
          <p:nvSpPr>
            <p:cNvPr id="34" name="AutoShape 58"/>
            <p:cNvSpPr>
              <a:spLocks noChangeAspect="1" noChangeArrowheads="1"/>
            </p:cNvSpPr>
            <p:nvPr/>
          </p:nvSpPr>
          <p:spPr bwMode="auto">
            <a:xfrm rot="291621" flipH="1">
              <a:off x="2420" y="3917"/>
              <a:ext cx="460" cy="86"/>
            </a:xfrm>
            <a:prstGeom prst="wave">
              <a:avLst>
                <a:gd name="adj1" fmla="val 20644"/>
                <a:gd name="adj2" fmla="val 0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AR"/>
            </a:p>
          </p:txBody>
        </p:sp>
        <p:sp>
          <p:nvSpPr>
            <p:cNvPr id="35" name="AutoShape 59"/>
            <p:cNvSpPr>
              <a:spLocks noChangeAspect="1" noChangeArrowheads="1"/>
            </p:cNvSpPr>
            <p:nvPr/>
          </p:nvSpPr>
          <p:spPr bwMode="auto">
            <a:xfrm rot="291621" flipH="1">
              <a:off x="2682" y="3690"/>
              <a:ext cx="460" cy="86"/>
            </a:xfrm>
            <a:prstGeom prst="wave">
              <a:avLst>
                <a:gd name="adj1" fmla="val 20644"/>
                <a:gd name="adj2" fmla="val 0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AR"/>
            </a:p>
          </p:txBody>
        </p:sp>
        <p:sp>
          <p:nvSpPr>
            <p:cNvPr id="36" name="AutoShape 60"/>
            <p:cNvSpPr>
              <a:spLocks noChangeArrowheads="1"/>
            </p:cNvSpPr>
            <p:nvPr/>
          </p:nvSpPr>
          <p:spPr bwMode="auto">
            <a:xfrm rot="291621" flipH="1">
              <a:off x="2874" y="3917"/>
              <a:ext cx="231" cy="86"/>
            </a:xfrm>
            <a:prstGeom prst="wave">
              <a:avLst>
                <a:gd name="adj1" fmla="val 20644"/>
                <a:gd name="adj2" fmla="val 0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AR"/>
            </a:p>
          </p:txBody>
        </p:sp>
        <p:sp>
          <p:nvSpPr>
            <p:cNvPr id="37" name="AutoShape 61"/>
            <p:cNvSpPr>
              <a:spLocks noChangeArrowheads="1"/>
            </p:cNvSpPr>
            <p:nvPr/>
          </p:nvSpPr>
          <p:spPr bwMode="auto">
            <a:xfrm rot="291621" flipH="1">
              <a:off x="2195" y="3917"/>
              <a:ext cx="231" cy="86"/>
            </a:xfrm>
            <a:prstGeom prst="wave">
              <a:avLst>
                <a:gd name="adj1" fmla="val 20644"/>
                <a:gd name="adj2" fmla="val 0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AR"/>
            </a:p>
          </p:txBody>
        </p:sp>
        <p:sp>
          <p:nvSpPr>
            <p:cNvPr id="38" name="AutoShape 62"/>
            <p:cNvSpPr>
              <a:spLocks noChangeArrowheads="1"/>
            </p:cNvSpPr>
            <p:nvPr/>
          </p:nvSpPr>
          <p:spPr bwMode="auto">
            <a:xfrm rot="291621" flipH="1">
              <a:off x="2908" y="3406"/>
              <a:ext cx="231" cy="86"/>
            </a:xfrm>
            <a:prstGeom prst="wave">
              <a:avLst>
                <a:gd name="adj1" fmla="val 20644"/>
                <a:gd name="adj2" fmla="val 0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AR"/>
            </a:p>
          </p:txBody>
        </p:sp>
        <p:sp>
          <p:nvSpPr>
            <p:cNvPr id="39" name="AutoShape 63"/>
            <p:cNvSpPr>
              <a:spLocks noChangeArrowheads="1"/>
            </p:cNvSpPr>
            <p:nvPr/>
          </p:nvSpPr>
          <p:spPr bwMode="auto">
            <a:xfrm rot="291621" flipH="1">
              <a:off x="2252" y="3379"/>
              <a:ext cx="231" cy="86"/>
            </a:xfrm>
            <a:prstGeom prst="wave">
              <a:avLst>
                <a:gd name="adj1" fmla="val 20644"/>
                <a:gd name="adj2" fmla="val 0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AR"/>
            </a:p>
          </p:txBody>
        </p:sp>
      </p:grpSp>
      <p:sp>
        <p:nvSpPr>
          <p:cNvPr id="40" name="AutoShape 72"/>
          <p:cNvSpPr>
            <a:spLocks noChangeAspect="1" noChangeArrowheads="1"/>
          </p:cNvSpPr>
          <p:nvPr/>
        </p:nvSpPr>
        <p:spPr bwMode="auto">
          <a:xfrm rot="7073249" flipH="1">
            <a:off x="2117750" y="4283620"/>
            <a:ext cx="730250" cy="136525"/>
          </a:xfrm>
          <a:prstGeom prst="wave">
            <a:avLst>
              <a:gd name="adj1" fmla="val 20644"/>
              <a:gd name="adj2" fmla="val 0"/>
            </a:avLst>
          </a:prstGeom>
          <a:solidFill>
            <a:srgbClr val="CC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41" name="AutoShape 73"/>
          <p:cNvSpPr>
            <a:spLocks noChangeAspect="1" noChangeArrowheads="1"/>
          </p:cNvSpPr>
          <p:nvPr/>
        </p:nvSpPr>
        <p:spPr bwMode="auto">
          <a:xfrm rot="3380453" flipH="1">
            <a:off x="1998688" y="4202658"/>
            <a:ext cx="730250" cy="136525"/>
          </a:xfrm>
          <a:prstGeom prst="wave">
            <a:avLst>
              <a:gd name="adj1" fmla="val 20644"/>
              <a:gd name="adj2" fmla="val 0"/>
            </a:avLst>
          </a:prstGeom>
          <a:solidFill>
            <a:srgbClr val="CC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42" name="AutoShape 74"/>
          <p:cNvSpPr>
            <a:spLocks noChangeAspect="1" noChangeArrowheads="1"/>
          </p:cNvSpPr>
          <p:nvPr/>
        </p:nvSpPr>
        <p:spPr bwMode="auto">
          <a:xfrm rot="6255103" flipH="1">
            <a:off x="2778150" y="4356645"/>
            <a:ext cx="730250" cy="136525"/>
          </a:xfrm>
          <a:prstGeom prst="wave">
            <a:avLst>
              <a:gd name="adj1" fmla="val 20644"/>
              <a:gd name="adj2" fmla="val 0"/>
            </a:avLst>
          </a:prstGeom>
          <a:solidFill>
            <a:srgbClr val="CC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43" name="AutoShape 75"/>
          <p:cNvSpPr>
            <a:spLocks noChangeAspect="1" noChangeArrowheads="1"/>
          </p:cNvSpPr>
          <p:nvPr/>
        </p:nvSpPr>
        <p:spPr bwMode="auto">
          <a:xfrm rot="1952402" flipH="1">
            <a:off x="2024087" y="4715421"/>
            <a:ext cx="730250" cy="136525"/>
          </a:xfrm>
          <a:prstGeom prst="wave">
            <a:avLst>
              <a:gd name="adj1" fmla="val 20644"/>
              <a:gd name="adj2" fmla="val 0"/>
            </a:avLst>
          </a:prstGeom>
          <a:solidFill>
            <a:srgbClr val="CC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44" name="AutoShape 76"/>
          <p:cNvSpPr>
            <a:spLocks noChangeAspect="1" noChangeArrowheads="1"/>
          </p:cNvSpPr>
          <p:nvPr/>
        </p:nvSpPr>
        <p:spPr bwMode="auto">
          <a:xfrm rot="7237854" flipH="1">
            <a:off x="1906613" y="4688433"/>
            <a:ext cx="730250" cy="136525"/>
          </a:xfrm>
          <a:prstGeom prst="wave">
            <a:avLst>
              <a:gd name="adj1" fmla="val 20644"/>
              <a:gd name="adj2" fmla="val 0"/>
            </a:avLst>
          </a:prstGeom>
          <a:solidFill>
            <a:srgbClr val="CC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45" name="AutoShape 77"/>
          <p:cNvSpPr>
            <a:spLocks noChangeAspect="1" noChangeArrowheads="1"/>
          </p:cNvSpPr>
          <p:nvPr/>
        </p:nvSpPr>
        <p:spPr bwMode="auto">
          <a:xfrm rot="18853176" flipH="1">
            <a:off x="2373338" y="4896395"/>
            <a:ext cx="730250" cy="136525"/>
          </a:xfrm>
          <a:prstGeom prst="wave">
            <a:avLst>
              <a:gd name="adj1" fmla="val 20644"/>
              <a:gd name="adj2" fmla="val 0"/>
            </a:avLst>
          </a:prstGeom>
          <a:solidFill>
            <a:srgbClr val="CC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46" name="AutoShape 78"/>
          <p:cNvSpPr>
            <a:spLocks noChangeAspect="1" noChangeArrowheads="1"/>
          </p:cNvSpPr>
          <p:nvPr/>
        </p:nvSpPr>
        <p:spPr bwMode="auto">
          <a:xfrm rot="1952402" flipH="1">
            <a:off x="2743225" y="4221708"/>
            <a:ext cx="730250" cy="136525"/>
          </a:xfrm>
          <a:prstGeom prst="wave">
            <a:avLst>
              <a:gd name="adj1" fmla="val 20644"/>
              <a:gd name="adj2" fmla="val 0"/>
            </a:avLst>
          </a:prstGeom>
          <a:solidFill>
            <a:srgbClr val="CC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47" name="AutoShape 79"/>
          <p:cNvSpPr>
            <a:spLocks noChangeAspect="1" noChangeArrowheads="1"/>
          </p:cNvSpPr>
          <p:nvPr/>
        </p:nvSpPr>
        <p:spPr bwMode="auto">
          <a:xfrm rot="8052080" flipH="1">
            <a:off x="2851175" y="4788445"/>
            <a:ext cx="730250" cy="136525"/>
          </a:xfrm>
          <a:prstGeom prst="wave">
            <a:avLst>
              <a:gd name="adj1" fmla="val 20644"/>
              <a:gd name="adj2" fmla="val 0"/>
            </a:avLst>
          </a:prstGeom>
          <a:solidFill>
            <a:srgbClr val="CC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48" name="AutoShape 80"/>
          <p:cNvSpPr>
            <a:spLocks noChangeAspect="1" noChangeArrowheads="1"/>
          </p:cNvSpPr>
          <p:nvPr/>
        </p:nvSpPr>
        <p:spPr bwMode="auto">
          <a:xfrm rot="18853176" flipH="1">
            <a:off x="2490813" y="4372520"/>
            <a:ext cx="730250" cy="136525"/>
          </a:xfrm>
          <a:prstGeom prst="wave">
            <a:avLst>
              <a:gd name="adj1" fmla="val 20644"/>
              <a:gd name="adj2" fmla="val 0"/>
            </a:avLst>
          </a:prstGeom>
          <a:solidFill>
            <a:srgbClr val="CC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221044CD-1A3C-478B-BA64-E88B233026E8}"/>
              </a:ext>
            </a:extLst>
          </p:cNvPr>
          <p:cNvSpPr/>
          <p:nvPr/>
        </p:nvSpPr>
        <p:spPr>
          <a:xfrm>
            <a:off x="179510" y="949429"/>
            <a:ext cx="85689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Sistema coloidal donde la fase continua es sólida y la dispersa es líquida. Los geles están formados mayormente por líquidos pero se comportan como sólidos. </a:t>
            </a:r>
            <a:endParaRPr lang="es-AR" sz="2000" dirty="0">
              <a:solidFill>
                <a:schemeClr val="bg1"/>
              </a:solidFill>
              <a:effectLst/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36562F88-46FC-4402-AB4E-B0C06D49A8DA}"/>
              </a:ext>
            </a:extLst>
          </p:cNvPr>
          <p:cNvSpPr txBox="1"/>
          <p:nvPr/>
        </p:nvSpPr>
        <p:spPr>
          <a:xfrm>
            <a:off x="200256" y="219963"/>
            <a:ext cx="843453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Gel</a:t>
            </a:r>
          </a:p>
        </p:txBody>
      </p:sp>
      <p:grpSp>
        <p:nvGrpSpPr>
          <p:cNvPr id="52" name="Grupo 51">
            <a:extLst>
              <a:ext uri="{FF2B5EF4-FFF2-40B4-BE49-F238E27FC236}">
                <a16:creationId xmlns:a16="http://schemas.microsoft.com/office/drawing/2014/main" id="{DE3D0C81-03CF-43D6-9A1C-A579AF6B1D5B}"/>
              </a:ext>
            </a:extLst>
          </p:cNvPr>
          <p:cNvGrpSpPr/>
          <p:nvPr/>
        </p:nvGrpSpPr>
        <p:grpSpPr>
          <a:xfrm>
            <a:off x="2652503" y="2162798"/>
            <a:ext cx="3549308" cy="707886"/>
            <a:chOff x="2652503" y="2162798"/>
            <a:chExt cx="3549308" cy="707886"/>
          </a:xfrm>
        </p:grpSpPr>
        <p:sp>
          <p:nvSpPr>
            <p:cNvPr id="57" name="TextBox 1">
              <a:extLst>
                <a:ext uri="{FF2B5EF4-FFF2-40B4-BE49-F238E27FC236}">
                  <a16:creationId xmlns:a16="http://schemas.microsoft.com/office/drawing/2014/main" id="{621E2C6B-A39F-49E0-BCE6-1EA120FE69B5}"/>
                </a:ext>
              </a:extLst>
            </p:cNvPr>
            <p:cNvSpPr txBox="1"/>
            <p:nvPr/>
          </p:nvSpPr>
          <p:spPr>
            <a:xfrm>
              <a:off x="2652503" y="2162798"/>
              <a:ext cx="121539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AR" sz="2000" b="1" dirty="0">
                  <a:solidFill>
                    <a:srgbClr val="CC00FF"/>
                  </a:solidFill>
                </a:rPr>
                <a:t>GELANTE</a:t>
              </a:r>
              <a:r>
                <a:rPr lang="es-AR" sz="2000" b="1" dirty="0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es-AR" sz="2000" b="1" dirty="0">
                  <a:solidFill>
                    <a:schemeClr val="bg1"/>
                  </a:solidFill>
                </a:rPr>
                <a:t>sólido</a:t>
              </a:r>
            </a:p>
          </p:txBody>
        </p:sp>
        <p:sp>
          <p:nvSpPr>
            <p:cNvPr id="58" name="TextBox 49">
              <a:extLst>
                <a:ext uri="{FF2B5EF4-FFF2-40B4-BE49-F238E27FC236}">
                  <a16:creationId xmlns:a16="http://schemas.microsoft.com/office/drawing/2014/main" id="{404C8A58-2343-4AD3-BB8B-F6462D7A1EDD}"/>
                </a:ext>
              </a:extLst>
            </p:cNvPr>
            <p:cNvSpPr txBox="1"/>
            <p:nvPr/>
          </p:nvSpPr>
          <p:spPr>
            <a:xfrm>
              <a:off x="4878244" y="2162798"/>
              <a:ext cx="132356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AR" sz="2000" b="1" dirty="0">
                  <a:solidFill>
                    <a:srgbClr val="FF0066"/>
                  </a:solidFill>
                </a:rPr>
                <a:t>SOLVENTE</a:t>
              </a:r>
              <a:r>
                <a:rPr lang="es-AR" sz="2000" b="1" dirty="0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es-AR" sz="2000" b="1" dirty="0">
                  <a:solidFill>
                    <a:schemeClr val="bg1"/>
                  </a:solidFill>
                </a:rPr>
                <a:t>líquido</a:t>
              </a:r>
            </a:p>
          </p:txBody>
        </p:sp>
        <p:sp>
          <p:nvSpPr>
            <p:cNvPr id="59" name="CuadroTexto 58">
              <a:extLst>
                <a:ext uri="{FF2B5EF4-FFF2-40B4-BE49-F238E27FC236}">
                  <a16:creationId xmlns:a16="http://schemas.microsoft.com/office/drawing/2014/main" id="{F6061044-F3C1-4674-A457-DE6B6A4B8F87}"/>
                </a:ext>
              </a:extLst>
            </p:cNvPr>
            <p:cNvSpPr txBox="1"/>
            <p:nvPr/>
          </p:nvSpPr>
          <p:spPr>
            <a:xfrm>
              <a:off x="4166124" y="2162798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3600" b="1" dirty="0">
                  <a:solidFill>
                    <a:schemeClr val="bg1"/>
                  </a:solidFill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965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-0.21666 4.07407E-6 " pathEditMode="relative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07407E-6 L -0.20174 -0.0787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87" y="-393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1.11022E-16 L -0.23611 -0.0458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23" y="-229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-0.16233 0.11805 " pathEditMode="relative" ptsTypes="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0.25573 0.16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95" y="81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85185E-6 L -0.31979 0.04583 " pathEditMode="relative" ptsTypes="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59259E-6 L -0.12778 -0.0854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-428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-0.27049 0.0657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24" y="328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687 0 " pathEditMode="relative" ptsTypes="AA">
                                      <p:cBhvr>
                                        <p:cTn id="2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687 0 " pathEditMode="relative" ptsTypes="AA">
                                      <p:cBhvr>
                                        <p:cTn id="2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687 0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687 0 " pathEditMode="relative" ptsTypes="AA">
                                      <p:cBhvr>
                                        <p:cTn id="3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687 0 " pathEditMode="relative" ptsTypes="AA">
                                      <p:cBhvr>
                                        <p:cTn id="3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687 0 " pathEditMode="relative" ptsTypes="AA">
                                      <p:cBhvr>
                                        <p:cTn id="3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687 0 " pathEditMode="relative" ptsTypes="AA">
                                      <p:cBhvr>
                                        <p:cTn id="3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687 0 " pathEditMode="relative" ptsTypes="AA">
                                      <p:cBhvr>
                                        <p:cTn id="3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687 0 " pathEditMode="relative" ptsTypes="AA">
                                      <p:cBhvr>
                                        <p:cTn id="6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124091" y="995613"/>
            <a:ext cx="85588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Dispersión en la que las partículas de la FD tiene un diámetro comprendido entre 1 y 0,001 </a:t>
            </a:r>
            <a:r>
              <a:rPr lang="es-AR" sz="2000" dirty="0">
                <a:solidFill>
                  <a:schemeClr val="bg1"/>
                </a:solidFill>
                <a:latin typeface="Symbol" pitchFamily="18" charset="2"/>
              </a:rPr>
              <a:t></a:t>
            </a:r>
            <a:r>
              <a:rPr lang="es-AR" sz="2000" dirty="0">
                <a:solidFill>
                  <a:schemeClr val="bg1"/>
                </a:solidFill>
              </a:rPr>
              <a:t>m, no se ven a simple vista y no sedimentan en reposo. </a:t>
            </a:r>
            <a:endParaRPr lang="es-AR" sz="2000" dirty="0">
              <a:solidFill>
                <a:schemeClr val="bg1"/>
              </a:solidFill>
              <a:effectLst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FF2A3F7-2CE4-4591-8057-6C6B92AE9424}"/>
              </a:ext>
            </a:extLst>
          </p:cNvPr>
          <p:cNvSpPr txBox="1"/>
          <p:nvPr/>
        </p:nvSpPr>
        <p:spPr>
          <a:xfrm>
            <a:off x="200256" y="219963"/>
            <a:ext cx="1804035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Coloides</a:t>
            </a:r>
          </a:p>
        </p:txBody>
      </p:sp>
      <p:graphicFrame>
        <p:nvGraphicFramePr>
          <p:cNvPr id="5" name="Table 3">
            <a:extLst>
              <a:ext uri="{FF2B5EF4-FFF2-40B4-BE49-F238E27FC236}">
                <a16:creationId xmlns:a16="http://schemas.microsoft.com/office/drawing/2014/main" id="{72DF5419-0C49-415C-90C2-0095A2501BD3}"/>
              </a:ext>
            </a:extLst>
          </p:cNvPr>
          <p:cNvGraphicFramePr>
            <a:graphicFrameLocks noGrp="1"/>
          </p:cNvGraphicFramePr>
          <p:nvPr/>
        </p:nvGraphicFramePr>
        <p:xfrm>
          <a:off x="437913" y="1871367"/>
          <a:ext cx="8268173" cy="4766670"/>
        </p:xfrm>
        <a:graphic>
          <a:graphicData uri="http://schemas.openxmlformats.org/drawingml/2006/table">
            <a:tbl>
              <a:tblPr firstRow="1" firstCol="1" bandRow="1"/>
              <a:tblGrid>
                <a:gridCol w="1055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2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53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38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3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AR" sz="1800" i="0" u="none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AR" sz="1800" i="0" u="none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Fase dispersa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AR" sz="1800" i="0" u="none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AR" sz="1800" i="0" u="none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GAS</a:t>
                      </a:r>
                      <a:endParaRPr lang="es-AR" sz="1600" i="0" u="none" dirty="0">
                        <a:solidFill>
                          <a:srgbClr val="00B050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LÍQUIDO</a:t>
                      </a:r>
                      <a:endParaRPr lang="es-AR" sz="1600" i="0" u="none" dirty="0">
                        <a:solidFill>
                          <a:srgbClr val="00B050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SÓLIDO</a:t>
                      </a:r>
                      <a:endParaRPr lang="es-AR" sz="1600" i="0" u="none" dirty="0">
                        <a:solidFill>
                          <a:srgbClr val="00B050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835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Fase continua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GAS</a:t>
                      </a:r>
                      <a:endParaRPr lang="es-AR" sz="1600" i="0" u="none" dirty="0">
                        <a:solidFill>
                          <a:srgbClr val="FF0066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b="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No es posible </a:t>
                      </a:r>
                      <a:r>
                        <a:rPr lang="es-AR" sz="1600" b="0" i="0" u="none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porque</a:t>
                      </a:r>
                      <a:r>
                        <a:rPr lang="es-AR" sz="1600" b="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 todos los gases son solubles entre sí</a:t>
                      </a:r>
                      <a:endParaRPr lang="es-AR" sz="1600" b="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Aerosol</a:t>
                      </a:r>
                      <a:r>
                        <a:rPr lang="es-AR" sz="16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endParaRPr lang="es-AR" sz="1600" b="1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(niebla, spray)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Aerosol</a:t>
                      </a:r>
                      <a:endParaRPr lang="es-AR" sz="1600" b="1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(humo)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101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LÍQUIDO</a:t>
                      </a:r>
                      <a:endParaRPr lang="es-AR" sz="1600" i="0" u="none" dirty="0">
                        <a:solidFill>
                          <a:srgbClr val="FF0066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Espuma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(claras batidas)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Emulsión</a:t>
                      </a:r>
                      <a:endParaRPr lang="es-AR" sz="18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(leche, mayonesa)</a:t>
                      </a:r>
                      <a:endParaRPr lang="es-AR" sz="14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Sol</a:t>
                      </a:r>
                      <a:endParaRPr lang="es-AR" sz="1800" b="1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(crema pastelera)</a:t>
                      </a:r>
                      <a:endParaRPr lang="es-AR" sz="14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8353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SÓLIDO</a:t>
                      </a:r>
                      <a:endParaRPr lang="es-AR" sz="1600" i="0" u="none" dirty="0">
                        <a:solidFill>
                          <a:srgbClr val="FF0066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Espuma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(miga de pan)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Gel</a:t>
                      </a:r>
                      <a:endParaRPr lang="es-AR" sz="16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(gelatina, flan)</a:t>
                      </a:r>
                      <a:endParaRPr lang="es-AR" sz="14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800" b="1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Sol sólido</a:t>
                      </a:r>
                      <a:endParaRPr lang="es-AR" sz="1600" b="1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i="0" u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(caramelos de azúcar parcialmente cristalizada)</a:t>
                      </a:r>
                      <a:endParaRPr lang="es-AR" sz="1400" i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6" name="Group 27">
            <a:extLst>
              <a:ext uri="{FF2B5EF4-FFF2-40B4-BE49-F238E27FC236}">
                <a16:creationId xmlns:a16="http://schemas.microsoft.com/office/drawing/2014/main" id="{5DDE014D-6179-4E42-A160-36303A023D86}"/>
              </a:ext>
            </a:extLst>
          </p:cNvPr>
          <p:cNvGrpSpPr/>
          <p:nvPr/>
        </p:nvGrpSpPr>
        <p:grpSpPr>
          <a:xfrm>
            <a:off x="477758" y="1856511"/>
            <a:ext cx="8228327" cy="4709517"/>
            <a:chOff x="435790" y="476672"/>
            <a:chExt cx="8312674" cy="4968552"/>
          </a:xfrm>
        </p:grpSpPr>
        <p:cxnSp>
          <p:nvCxnSpPr>
            <p:cNvPr id="7" name="Straight Connector 5">
              <a:extLst>
                <a:ext uri="{FF2B5EF4-FFF2-40B4-BE49-F238E27FC236}">
                  <a16:creationId xmlns:a16="http://schemas.microsoft.com/office/drawing/2014/main" id="{82A0E5FA-22DD-427D-A2C8-BD09A982B8C8}"/>
                </a:ext>
              </a:extLst>
            </p:cNvPr>
            <p:cNvCxnSpPr/>
            <p:nvPr/>
          </p:nvCxnSpPr>
          <p:spPr>
            <a:xfrm>
              <a:off x="435790" y="1268760"/>
              <a:ext cx="831267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6">
              <a:extLst>
                <a:ext uri="{FF2B5EF4-FFF2-40B4-BE49-F238E27FC236}">
                  <a16:creationId xmlns:a16="http://schemas.microsoft.com/office/drawing/2014/main" id="{2732B351-10D8-4048-81B7-6806E1A9D0F9}"/>
                </a:ext>
              </a:extLst>
            </p:cNvPr>
            <p:cNvCxnSpPr/>
            <p:nvPr/>
          </p:nvCxnSpPr>
          <p:spPr>
            <a:xfrm>
              <a:off x="1475656" y="2780928"/>
              <a:ext cx="727280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DF09128-0536-4556-B64D-A3BD5BAB2D71}"/>
                </a:ext>
              </a:extLst>
            </p:cNvPr>
            <p:cNvCxnSpPr/>
            <p:nvPr/>
          </p:nvCxnSpPr>
          <p:spPr>
            <a:xfrm>
              <a:off x="1475656" y="3861048"/>
              <a:ext cx="727280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1F30E8B-12DB-445D-8D0B-EB493EC8DAA3}"/>
                </a:ext>
              </a:extLst>
            </p:cNvPr>
            <p:cNvCxnSpPr/>
            <p:nvPr/>
          </p:nvCxnSpPr>
          <p:spPr>
            <a:xfrm>
              <a:off x="435790" y="5445224"/>
              <a:ext cx="831267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1">
              <a:extLst>
                <a:ext uri="{FF2B5EF4-FFF2-40B4-BE49-F238E27FC236}">
                  <a16:creationId xmlns:a16="http://schemas.microsoft.com/office/drawing/2014/main" id="{03DA4153-72FF-4A06-ADEB-C22CAB659AF2}"/>
                </a:ext>
              </a:extLst>
            </p:cNvPr>
            <p:cNvCxnSpPr/>
            <p:nvPr/>
          </p:nvCxnSpPr>
          <p:spPr>
            <a:xfrm>
              <a:off x="1475656" y="1268760"/>
              <a:ext cx="0" cy="417646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2">
              <a:extLst>
                <a:ext uri="{FF2B5EF4-FFF2-40B4-BE49-F238E27FC236}">
                  <a16:creationId xmlns:a16="http://schemas.microsoft.com/office/drawing/2014/main" id="{B4ADFEAF-C2BD-4AC6-95B1-6D7983B8CDC9}"/>
                </a:ext>
              </a:extLst>
            </p:cNvPr>
            <p:cNvCxnSpPr/>
            <p:nvPr/>
          </p:nvCxnSpPr>
          <p:spPr>
            <a:xfrm>
              <a:off x="2771799" y="476672"/>
              <a:ext cx="0" cy="496855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3">
              <a:extLst>
                <a:ext uri="{FF2B5EF4-FFF2-40B4-BE49-F238E27FC236}">
                  <a16:creationId xmlns:a16="http://schemas.microsoft.com/office/drawing/2014/main" id="{6224E359-3192-43EC-9B90-F2B3545DB186}"/>
                </a:ext>
              </a:extLst>
            </p:cNvPr>
            <p:cNvCxnSpPr/>
            <p:nvPr/>
          </p:nvCxnSpPr>
          <p:spPr>
            <a:xfrm>
              <a:off x="4860032" y="836712"/>
              <a:ext cx="0" cy="46085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4">
              <a:extLst>
                <a:ext uri="{FF2B5EF4-FFF2-40B4-BE49-F238E27FC236}">
                  <a16:creationId xmlns:a16="http://schemas.microsoft.com/office/drawing/2014/main" id="{D2A070B3-C229-422F-9712-B2D51917CC60}"/>
                </a:ext>
              </a:extLst>
            </p:cNvPr>
            <p:cNvCxnSpPr/>
            <p:nvPr/>
          </p:nvCxnSpPr>
          <p:spPr>
            <a:xfrm>
              <a:off x="6588224" y="836712"/>
              <a:ext cx="0" cy="46085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5">
              <a:extLst>
                <a:ext uri="{FF2B5EF4-FFF2-40B4-BE49-F238E27FC236}">
                  <a16:creationId xmlns:a16="http://schemas.microsoft.com/office/drawing/2014/main" id="{A0964D89-7FE6-494E-A101-54ED20CE5369}"/>
                </a:ext>
              </a:extLst>
            </p:cNvPr>
            <p:cNvCxnSpPr/>
            <p:nvPr/>
          </p:nvCxnSpPr>
          <p:spPr>
            <a:xfrm>
              <a:off x="8728337" y="476672"/>
              <a:ext cx="20127" cy="496855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7">
              <a:extLst>
                <a:ext uri="{FF2B5EF4-FFF2-40B4-BE49-F238E27FC236}">
                  <a16:creationId xmlns:a16="http://schemas.microsoft.com/office/drawing/2014/main" id="{7F5474B4-404D-4784-8E9F-FAB0890EACDB}"/>
                </a:ext>
              </a:extLst>
            </p:cNvPr>
            <p:cNvCxnSpPr/>
            <p:nvPr/>
          </p:nvCxnSpPr>
          <p:spPr>
            <a:xfrm>
              <a:off x="435790" y="1268760"/>
              <a:ext cx="0" cy="417646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0">
              <a:extLst>
                <a:ext uri="{FF2B5EF4-FFF2-40B4-BE49-F238E27FC236}">
                  <a16:creationId xmlns:a16="http://schemas.microsoft.com/office/drawing/2014/main" id="{29383A2E-90FC-455E-B2E0-E701B7DF47B7}"/>
                </a:ext>
              </a:extLst>
            </p:cNvPr>
            <p:cNvCxnSpPr/>
            <p:nvPr/>
          </p:nvCxnSpPr>
          <p:spPr>
            <a:xfrm>
              <a:off x="2771800" y="476672"/>
              <a:ext cx="595653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4">
              <a:extLst>
                <a:ext uri="{FF2B5EF4-FFF2-40B4-BE49-F238E27FC236}">
                  <a16:creationId xmlns:a16="http://schemas.microsoft.com/office/drawing/2014/main" id="{AF759844-8BEE-47E2-AADE-847854121090}"/>
                </a:ext>
              </a:extLst>
            </p:cNvPr>
            <p:cNvCxnSpPr/>
            <p:nvPr/>
          </p:nvCxnSpPr>
          <p:spPr>
            <a:xfrm>
              <a:off x="2771799" y="836712"/>
              <a:ext cx="595653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22">
            <a:extLst>
              <a:ext uri="{FF2B5EF4-FFF2-40B4-BE49-F238E27FC236}">
                <a16:creationId xmlns:a16="http://schemas.microsoft.com/office/drawing/2014/main" id="{5D99B959-84BB-4817-BA84-41E364553F98}"/>
              </a:ext>
            </a:extLst>
          </p:cNvPr>
          <p:cNvGrpSpPr/>
          <p:nvPr/>
        </p:nvGrpSpPr>
        <p:grpSpPr>
          <a:xfrm>
            <a:off x="6745061" y="339709"/>
            <a:ext cx="1937920" cy="526585"/>
            <a:chOff x="4559291" y="4941167"/>
            <a:chExt cx="5855737" cy="1441006"/>
          </a:xfrm>
        </p:grpSpPr>
        <p:grpSp>
          <p:nvGrpSpPr>
            <p:cNvPr id="20" name="Group 10">
              <a:extLst>
                <a:ext uri="{FF2B5EF4-FFF2-40B4-BE49-F238E27FC236}">
                  <a16:creationId xmlns:a16="http://schemas.microsoft.com/office/drawing/2014/main" id="{995EC462-6602-48EC-ADAF-6F262C49FAF7}"/>
                </a:ext>
              </a:extLst>
            </p:cNvPr>
            <p:cNvGrpSpPr/>
            <p:nvPr/>
          </p:nvGrpSpPr>
          <p:grpSpPr>
            <a:xfrm>
              <a:off x="4559291" y="4941167"/>
              <a:ext cx="5721379" cy="1384576"/>
              <a:chOff x="2180403" y="5229199"/>
              <a:chExt cx="5721379" cy="1384576"/>
            </a:xfrm>
          </p:grpSpPr>
          <p:sp>
            <p:nvSpPr>
              <p:cNvPr id="23" name="Rectangle 7">
                <a:extLst>
                  <a:ext uri="{FF2B5EF4-FFF2-40B4-BE49-F238E27FC236}">
                    <a16:creationId xmlns:a16="http://schemas.microsoft.com/office/drawing/2014/main" id="{74ACF7D8-DB94-486C-85AE-7E797EB40EA5}"/>
                  </a:ext>
                </a:extLst>
              </p:cNvPr>
              <p:cNvSpPr/>
              <p:nvPr/>
            </p:nvSpPr>
            <p:spPr>
              <a:xfrm>
                <a:off x="2237086" y="5229200"/>
                <a:ext cx="2334914" cy="1384575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pic>
            <p:nvPicPr>
              <p:cNvPr id="24" name="Picture 2" descr="http://www.textoscientificos.com/imagenes/quimica/bituminosos.gif">
                <a:extLst>
                  <a:ext uri="{FF2B5EF4-FFF2-40B4-BE49-F238E27FC236}">
                    <a16:creationId xmlns:a16="http://schemas.microsoft.com/office/drawing/2014/main" id="{67170B7D-1A3E-4C58-8CC8-9FE2F21253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52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80403" y="5229199"/>
                <a:ext cx="5721379" cy="1384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531D0931-DE10-4A3F-B1E0-7F8C58262802}"/>
                </a:ext>
              </a:extLst>
            </p:cNvPr>
            <p:cNvSpPr txBox="1"/>
            <p:nvPr/>
          </p:nvSpPr>
          <p:spPr>
            <a:xfrm>
              <a:off x="6960478" y="5175585"/>
              <a:ext cx="3454550" cy="715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100" b="1" dirty="0">
                  <a:solidFill>
                    <a:schemeClr val="bg1"/>
                  </a:solidFill>
                </a:rPr>
                <a:t>FASE CONTINUA</a:t>
              </a:r>
            </a:p>
          </p:txBody>
        </p:sp>
        <p:sp>
          <p:nvSpPr>
            <p:cNvPr id="22" name="TextBox 28">
              <a:extLst>
                <a:ext uri="{FF2B5EF4-FFF2-40B4-BE49-F238E27FC236}">
                  <a16:creationId xmlns:a16="http://schemas.microsoft.com/office/drawing/2014/main" id="{D3CCCF32-1706-4A56-B979-C2D73A39687F}"/>
                </a:ext>
              </a:extLst>
            </p:cNvPr>
            <p:cNvSpPr txBox="1"/>
            <p:nvPr/>
          </p:nvSpPr>
          <p:spPr>
            <a:xfrm>
              <a:off x="6965294" y="5666274"/>
              <a:ext cx="3236583" cy="715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100" b="1" dirty="0">
                  <a:solidFill>
                    <a:schemeClr val="bg1"/>
                  </a:solidFill>
                </a:rPr>
                <a:t>FASE DISPERSA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5633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50081" y="1408272"/>
            <a:ext cx="8144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AR" sz="2000" dirty="0">
                <a:solidFill>
                  <a:srgbClr val="FF0066"/>
                </a:solidFill>
              </a:rPr>
              <a:t>Estabilidad de emulsiones: vinagreta</a:t>
            </a:r>
          </a:p>
          <a:p>
            <a:r>
              <a:rPr lang="es-AR" sz="2000" dirty="0">
                <a:solidFill>
                  <a:schemeClr val="bg1"/>
                </a:solidFill>
              </a:rPr>
              <a:t>	Preparar una vinagreta con aceite, una con aceto balsámico y una con    	mostaza. Registrar el tiempo que tardan en separarse sus componentes.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50081" y="3049038"/>
            <a:ext cx="79408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2"/>
            </a:pPr>
            <a:r>
              <a:rPr lang="es-AR" sz="2000" dirty="0" err="1">
                <a:solidFill>
                  <a:srgbClr val="FF0066"/>
                </a:solidFill>
              </a:rPr>
              <a:t>Slime</a:t>
            </a:r>
            <a:endParaRPr lang="es-AR" sz="2000" dirty="0">
              <a:solidFill>
                <a:srgbClr val="FF0066"/>
              </a:solidFill>
            </a:endParaRPr>
          </a:p>
          <a:p>
            <a:r>
              <a:rPr lang="es-AR" sz="2000" dirty="0">
                <a:solidFill>
                  <a:srgbClr val="FF0066"/>
                </a:solidFill>
              </a:rPr>
              <a:t>	</a:t>
            </a:r>
            <a:r>
              <a:rPr lang="es-AR" sz="2000" dirty="0">
                <a:solidFill>
                  <a:schemeClr val="bg1"/>
                </a:solidFill>
              </a:rPr>
              <a:t>El </a:t>
            </a:r>
            <a:r>
              <a:rPr lang="es-AR" sz="2000" dirty="0" err="1">
                <a:solidFill>
                  <a:schemeClr val="bg1"/>
                </a:solidFill>
              </a:rPr>
              <a:t>slime</a:t>
            </a:r>
            <a:r>
              <a:rPr lang="es-AR" sz="2000" dirty="0">
                <a:solidFill>
                  <a:schemeClr val="bg1"/>
                </a:solidFill>
              </a:rPr>
              <a:t> no es otra cosa que un gel. </a:t>
            </a:r>
          </a:p>
          <a:p>
            <a:r>
              <a:rPr lang="es-AR" sz="2000" dirty="0">
                <a:solidFill>
                  <a:schemeClr val="bg1"/>
                </a:solidFill>
              </a:rPr>
              <a:t>	¿Cómo cambiarán sus propiedades 	según la cantidad de ingredientes? </a:t>
            </a:r>
          </a:p>
        </p:txBody>
      </p:sp>
      <p:pic>
        <p:nvPicPr>
          <p:cNvPr id="6" name="Picture 2" descr="http://rlv.zcache.es/pegatina_verde_del_frasco_de_erlenmeyer-r650183d384994d9eb5924b47268de970_v9waf_8byvr_512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1" b="89888" l="18820" r="744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517232"/>
            <a:ext cx="1480097" cy="1480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8DA033E-2E3C-4B78-A3E7-6AB80407662A}"/>
              </a:ext>
            </a:extLst>
          </p:cNvPr>
          <p:cNvSpPr txBox="1"/>
          <p:nvPr/>
        </p:nvSpPr>
        <p:spPr>
          <a:xfrm>
            <a:off x="200256" y="136838"/>
            <a:ext cx="2820036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Experimentos</a:t>
            </a:r>
          </a:p>
        </p:txBody>
      </p:sp>
    </p:spTree>
    <p:extLst>
      <p:ext uri="{BB962C8B-B14F-4D97-AF65-F5344CB8AC3E}">
        <p14:creationId xmlns:p14="http://schemas.microsoft.com/office/powerpoint/2010/main" val="1849073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6801D0C-C608-45CD-99FE-9410BD08F9C9}"/>
              </a:ext>
            </a:extLst>
          </p:cNvPr>
          <p:cNvSpPr txBox="1"/>
          <p:nvPr/>
        </p:nvSpPr>
        <p:spPr>
          <a:xfrm>
            <a:off x="200255" y="136838"/>
            <a:ext cx="4159309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Objetivo de esta clase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8D9505D-F817-4185-8EE2-0E85C92706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140" y="1501601"/>
            <a:ext cx="6141720" cy="455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2007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10309</TotalTime>
  <Words>1073</Words>
  <Application>Microsoft Office PowerPoint</Application>
  <PresentationFormat>Presentación en pantalla (4:3)</PresentationFormat>
  <Paragraphs>266</Paragraphs>
  <Slides>26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3" baseType="lpstr">
      <vt:lpstr>Arial</vt:lpstr>
      <vt:lpstr>Bradley Hand ITC</vt:lpstr>
      <vt:lpstr>Calibri</vt:lpstr>
      <vt:lpstr>Calibri Light</vt:lpstr>
      <vt:lpstr>Cambria</vt:lpstr>
      <vt:lpstr>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valearvejita@gmail.com</dc:creator>
  <cp:lastModifiedBy>valearvejita@gmail.com</cp:lastModifiedBy>
  <cp:revision>186</cp:revision>
  <dcterms:created xsi:type="dcterms:W3CDTF">2020-07-04T22:43:06Z</dcterms:created>
  <dcterms:modified xsi:type="dcterms:W3CDTF">2020-08-21T21:04:20Z</dcterms:modified>
</cp:coreProperties>
</file>