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8" r:id="rId2"/>
    <p:sldId id="706" r:id="rId3"/>
    <p:sldId id="609" r:id="rId4"/>
    <p:sldId id="725" r:id="rId5"/>
    <p:sldId id="728" r:id="rId6"/>
    <p:sldId id="730" r:id="rId7"/>
    <p:sldId id="735" r:id="rId8"/>
    <p:sldId id="737" r:id="rId9"/>
    <p:sldId id="721" r:id="rId10"/>
    <p:sldId id="492" r:id="rId11"/>
    <p:sldId id="724" r:id="rId12"/>
    <p:sldId id="743" r:id="rId13"/>
    <p:sldId id="746" r:id="rId14"/>
    <p:sldId id="750" r:id="rId15"/>
    <p:sldId id="751" r:id="rId16"/>
    <p:sldId id="681" r:id="rId17"/>
    <p:sldId id="754"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6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learvejita@gmail.com" initials="v" lastIdx="1" clrIdx="0">
    <p:extLst>
      <p:ext uri="{19B8F6BF-5375-455C-9EA6-DF929625EA0E}">
        <p15:presenceInfo xmlns:p15="http://schemas.microsoft.com/office/powerpoint/2012/main" userId="ec5cad1b4653eff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0066"/>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11" autoAdjust="0"/>
    <p:restoredTop sz="95256" autoAdjust="0"/>
  </p:normalViewPr>
  <p:slideViewPr>
    <p:cSldViewPr snapToGrid="0" showGuides="1">
      <p:cViewPr varScale="1">
        <p:scale>
          <a:sx n="83" d="100"/>
          <a:sy n="83" d="100"/>
        </p:scale>
        <p:origin x="773" y="62"/>
      </p:cViewPr>
      <p:guideLst>
        <p:guide orient="horz" pos="2160"/>
        <p:guide pos="2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2C1199-E1A3-4DF5-963C-79B457FA2761}" type="datetimeFigureOut">
              <a:rPr lang="es-AR" smtClean="0"/>
              <a:t>21/8/2020</a:t>
            </a:fld>
            <a:endParaRPr lang="es-AR"/>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BF9945-F6E8-483B-AC29-06362CC17257}" type="slidenum">
              <a:rPr lang="es-AR" smtClean="0"/>
              <a:t>‹Nº›</a:t>
            </a:fld>
            <a:endParaRPr lang="es-AR"/>
          </a:p>
        </p:txBody>
      </p:sp>
    </p:spTree>
    <p:extLst>
      <p:ext uri="{BB962C8B-B14F-4D97-AF65-F5344CB8AC3E}">
        <p14:creationId xmlns:p14="http://schemas.microsoft.com/office/powerpoint/2010/main" val="352780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C9309F6E-067B-4554-8639-E847196559B3}" type="datetimeFigureOut">
              <a:rPr lang="es-AR" smtClean="0"/>
              <a:t>21/8/2020</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EEC174A8-69D8-4DE9-904F-7BBD8BD34339}" type="slidenum">
              <a:rPr lang="es-AR" smtClean="0"/>
              <a:t>‹Nº›</a:t>
            </a:fld>
            <a:endParaRPr lang="es-AR"/>
          </a:p>
        </p:txBody>
      </p:sp>
    </p:spTree>
    <p:extLst>
      <p:ext uri="{BB962C8B-B14F-4D97-AF65-F5344CB8AC3E}">
        <p14:creationId xmlns:p14="http://schemas.microsoft.com/office/powerpoint/2010/main" val="1570132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9309F6E-067B-4554-8639-E847196559B3}" type="datetimeFigureOut">
              <a:rPr lang="es-AR" smtClean="0"/>
              <a:t>21/8/2020</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EEC174A8-69D8-4DE9-904F-7BBD8BD34339}" type="slidenum">
              <a:rPr lang="es-AR" smtClean="0"/>
              <a:t>‹Nº›</a:t>
            </a:fld>
            <a:endParaRPr lang="es-AR"/>
          </a:p>
        </p:txBody>
      </p:sp>
    </p:spTree>
    <p:extLst>
      <p:ext uri="{BB962C8B-B14F-4D97-AF65-F5344CB8AC3E}">
        <p14:creationId xmlns:p14="http://schemas.microsoft.com/office/powerpoint/2010/main" val="3257162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9309F6E-067B-4554-8639-E847196559B3}" type="datetimeFigureOut">
              <a:rPr lang="es-AR" smtClean="0"/>
              <a:t>21/8/2020</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EEC174A8-69D8-4DE9-904F-7BBD8BD34339}" type="slidenum">
              <a:rPr lang="es-AR" smtClean="0"/>
              <a:t>‹Nº›</a:t>
            </a:fld>
            <a:endParaRPr lang="es-AR"/>
          </a:p>
        </p:txBody>
      </p:sp>
    </p:spTree>
    <p:extLst>
      <p:ext uri="{BB962C8B-B14F-4D97-AF65-F5344CB8AC3E}">
        <p14:creationId xmlns:p14="http://schemas.microsoft.com/office/powerpoint/2010/main" val="2527006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9309F6E-067B-4554-8639-E847196559B3}" type="datetimeFigureOut">
              <a:rPr lang="es-AR" smtClean="0"/>
              <a:t>21/8/2020</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EEC174A8-69D8-4DE9-904F-7BBD8BD34339}" type="slidenum">
              <a:rPr lang="es-AR" smtClean="0"/>
              <a:t>‹Nº›</a:t>
            </a:fld>
            <a:endParaRPr lang="es-AR"/>
          </a:p>
        </p:txBody>
      </p:sp>
    </p:spTree>
    <p:extLst>
      <p:ext uri="{BB962C8B-B14F-4D97-AF65-F5344CB8AC3E}">
        <p14:creationId xmlns:p14="http://schemas.microsoft.com/office/powerpoint/2010/main" val="279913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9309F6E-067B-4554-8639-E847196559B3}" type="datetimeFigureOut">
              <a:rPr lang="es-AR" smtClean="0"/>
              <a:t>21/8/2020</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EEC174A8-69D8-4DE9-904F-7BBD8BD34339}" type="slidenum">
              <a:rPr lang="es-AR" smtClean="0"/>
              <a:t>‹Nº›</a:t>
            </a:fld>
            <a:endParaRPr lang="es-AR"/>
          </a:p>
        </p:txBody>
      </p:sp>
    </p:spTree>
    <p:extLst>
      <p:ext uri="{BB962C8B-B14F-4D97-AF65-F5344CB8AC3E}">
        <p14:creationId xmlns:p14="http://schemas.microsoft.com/office/powerpoint/2010/main" val="3491755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9309F6E-067B-4554-8639-E847196559B3}" type="datetimeFigureOut">
              <a:rPr lang="es-AR" smtClean="0"/>
              <a:t>21/8/2020</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EEC174A8-69D8-4DE9-904F-7BBD8BD34339}" type="slidenum">
              <a:rPr lang="es-AR" smtClean="0"/>
              <a:t>‹Nº›</a:t>
            </a:fld>
            <a:endParaRPr lang="es-AR"/>
          </a:p>
        </p:txBody>
      </p:sp>
    </p:spTree>
    <p:extLst>
      <p:ext uri="{BB962C8B-B14F-4D97-AF65-F5344CB8AC3E}">
        <p14:creationId xmlns:p14="http://schemas.microsoft.com/office/powerpoint/2010/main" val="2024436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309F6E-067B-4554-8639-E847196559B3}" type="datetimeFigureOut">
              <a:rPr lang="es-AR" smtClean="0"/>
              <a:t>21/8/2020</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EEC174A8-69D8-4DE9-904F-7BBD8BD34339}" type="slidenum">
              <a:rPr lang="es-AR" smtClean="0"/>
              <a:t>‹Nº›</a:t>
            </a:fld>
            <a:endParaRPr lang="es-AR"/>
          </a:p>
        </p:txBody>
      </p:sp>
    </p:spTree>
    <p:extLst>
      <p:ext uri="{BB962C8B-B14F-4D97-AF65-F5344CB8AC3E}">
        <p14:creationId xmlns:p14="http://schemas.microsoft.com/office/powerpoint/2010/main" val="4268914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9309F6E-067B-4554-8639-E847196559B3}" type="datetimeFigureOut">
              <a:rPr lang="es-AR" smtClean="0"/>
              <a:t>21/8/2020</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EEC174A8-69D8-4DE9-904F-7BBD8BD34339}" type="slidenum">
              <a:rPr lang="es-AR" smtClean="0"/>
              <a:t>‹Nº›</a:t>
            </a:fld>
            <a:endParaRPr lang="es-AR"/>
          </a:p>
        </p:txBody>
      </p:sp>
    </p:spTree>
    <p:extLst>
      <p:ext uri="{BB962C8B-B14F-4D97-AF65-F5344CB8AC3E}">
        <p14:creationId xmlns:p14="http://schemas.microsoft.com/office/powerpoint/2010/main" val="3727171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9309F6E-067B-4554-8639-E847196559B3}" type="datetimeFigureOut">
              <a:rPr lang="es-AR" smtClean="0"/>
              <a:t>21/8/2020</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EEC174A8-69D8-4DE9-904F-7BBD8BD34339}" type="slidenum">
              <a:rPr lang="es-AR" smtClean="0"/>
              <a:t>‹Nº›</a:t>
            </a:fld>
            <a:endParaRPr lang="es-AR"/>
          </a:p>
        </p:txBody>
      </p:sp>
    </p:spTree>
    <p:extLst>
      <p:ext uri="{BB962C8B-B14F-4D97-AF65-F5344CB8AC3E}">
        <p14:creationId xmlns:p14="http://schemas.microsoft.com/office/powerpoint/2010/main" val="785309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9309F6E-067B-4554-8639-E847196559B3}" type="datetimeFigureOut">
              <a:rPr lang="es-AR" smtClean="0"/>
              <a:t>21/8/2020</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EEC174A8-69D8-4DE9-904F-7BBD8BD34339}" type="slidenum">
              <a:rPr lang="es-AR" smtClean="0"/>
              <a:t>‹Nº›</a:t>
            </a:fld>
            <a:endParaRPr lang="es-AR"/>
          </a:p>
        </p:txBody>
      </p:sp>
    </p:spTree>
    <p:extLst>
      <p:ext uri="{BB962C8B-B14F-4D97-AF65-F5344CB8AC3E}">
        <p14:creationId xmlns:p14="http://schemas.microsoft.com/office/powerpoint/2010/main" val="4112219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9309F6E-067B-4554-8639-E847196559B3}" type="datetimeFigureOut">
              <a:rPr lang="es-AR" smtClean="0"/>
              <a:t>21/8/2020</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EEC174A8-69D8-4DE9-904F-7BBD8BD34339}" type="slidenum">
              <a:rPr lang="es-AR" smtClean="0"/>
              <a:t>‹Nº›</a:t>
            </a:fld>
            <a:endParaRPr lang="es-AR"/>
          </a:p>
        </p:txBody>
      </p:sp>
    </p:spTree>
    <p:extLst>
      <p:ext uri="{BB962C8B-B14F-4D97-AF65-F5344CB8AC3E}">
        <p14:creationId xmlns:p14="http://schemas.microsoft.com/office/powerpoint/2010/main" val="672057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309F6E-067B-4554-8639-E847196559B3}" type="datetimeFigureOut">
              <a:rPr lang="es-AR" smtClean="0"/>
              <a:t>21/8/2020</a:t>
            </a:fld>
            <a:endParaRPr lang="es-A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C174A8-69D8-4DE9-904F-7BBD8BD34339}" type="slidenum">
              <a:rPr lang="es-AR" smtClean="0"/>
              <a:t>‹Nº›</a:t>
            </a:fld>
            <a:endParaRPr lang="es-AR"/>
          </a:p>
        </p:txBody>
      </p:sp>
    </p:spTree>
    <p:extLst>
      <p:ext uri="{BB962C8B-B14F-4D97-AF65-F5344CB8AC3E}">
        <p14:creationId xmlns:p14="http://schemas.microsoft.com/office/powerpoint/2010/main" val="26739829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9.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43F6AAA-7DC7-4250-9EF2-247B2FF73AB0}"/>
              </a:ext>
            </a:extLst>
          </p:cNvPr>
          <p:cNvSpPr txBox="1"/>
          <p:nvPr/>
        </p:nvSpPr>
        <p:spPr>
          <a:xfrm>
            <a:off x="1306522" y="3497148"/>
            <a:ext cx="6530955" cy="1754326"/>
          </a:xfrm>
          <a:prstGeom prst="rect">
            <a:avLst/>
          </a:prstGeom>
          <a:solidFill>
            <a:srgbClr val="00B050"/>
          </a:solidFill>
        </p:spPr>
        <p:txBody>
          <a:bodyPr wrap="none" rtlCol="0">
            <a:spAutoFit/>
          </a:bodyPr>
          <a:lstStyle/>
          <a:p>
            <a:pPr algn="ctr"/>
            <a:r>
              <a:rPr lang="es-AR" sz="3600" b="1" dirty="0">
                <a:solidFill>
                  <a:schemeClr val="bg1"/>
                </a:solidFill>
                <a:latin typeface="Bradley Hand ITC" panose="03070402050302030203" pitchFamily="66" charset="0"/>
              </a:rPr>
              <a:t>¿Por qué para la química una </a:t>
            </a:r>
          </a:p>
          <a:p>
            <a:pPr algn="ctr"/>
            <a:r>
              <a:rPr lang="es-AR" sz="3600" b="1" dirty="0">
                <a:solidFill>
                  <a:schemeClr val="bg1"/>
                </a:solidFill>
                <a:latin typeface="Bradley Hand ITC" panose="03070402050302030203" pitchFamily="66" charset="0"/>
              </a:rPr>
              <a:t>solución es más que la respuesta </a:t>
            </a:r>
          </a:p>
          <a:p>
            <a:pPr algn="ctr"/>
            <a:r>
              <a:rPr lang="es-AR" sz="3600" b="1" dirty="0">
                <a:solidFill>
                  <a:schemeClr val="bg1"/>
                </a:solidFill>
                <a:latin typeface="Bradley Hand ITC" panose="03070402050302030203" pitchFamily="66" charset="0"/>
              </a:rPr>
              <a:t>a un problema?</a:t>
            </a:r>
          </a:p>
        </p:txBody>
      </p:sp>
      <p:sp>
        <p:nvSpPr>
          <p:cNvPr id="6" name="CuadroTexto 5">
            <a:extLst>
              <a:ext uri="{FF2B5EF4-FFF2-40B4-BE49-F238E27FC236}">
                <a16:creationId xmlns:a16="http://schemas.microsoft.com/office/drawing/2014/main" id="{6D65DCD9-288E-4E16-B36A-84BBAE3593FD}"/>
              </a:ext>
            </a:extLst>
          </p:cNvPr>
          <p:cNvSpPr txBox="1"/>
          <p:nvPr/>
        </p:nvSpPr>
        <p:spPr>
          <a:xfrm>
            <a:off x="1787244" y="947125"/>
            <a:ext cx="5737468" cy="1323439"/>
          </a:xfrm>
          <a:prstGeom prst="rect">
            <a:avLst/>
          </a:prstGeom>
          <a:solidFill>
            <a:srgbClr val="FF0066"/>
          </a:solidFill>
        </p:spPr>
        <p:txBody>
          <a:bodyPr wrap="none" rtlCol="0">
            <a:spAutoFit/>
          </a:bodyPr>
          <a:lstStyle/>
          <a:p>
            <a:pPr algn="ctr"/>
            <a:r>
              <a:rPr lang="es-AR" sz="4000" b="1" dirty="0">
                <a:solidFill>
                  <a:schemeClr val="bg1"/>
                </a:solidFill>
                <a:latin typeface="Bradley Hand ITC" panose="03070402050302030203" pitchFamily="66" charset="0"/>
              </a:rPr>
              <a:t>MEZCLAS</a:t>
            </a:r>
          </a:p>
          <a:p>
            <a:pPr algn="ctr"/>
            <a:r>
              <a:rPr lang="es-AR" sz="4000" b="1" dirty="0">
                <a:solidFill>
                  <a:schemeClr val="bg1"/>
                </a:solidFill>
                <a:latin typeface="Bradley Hand ITC" panose="03070402050302030203" pitchFamily="66" charset="0"/>
              </a:rPr>
              <a:t>Soluciones y Dispersiones</a:t>
            </a:r>
          </a:p>
        </p:txBody>
      </p:sp>
    </p:spTree>
    <p:extLst>
      <p:ext uri="{BB962C8B-B14F-4D97-AF65-F5344CB8AC3E}">
        <p14:creationId xmlns:p14="http://schemas.microsoft.com/office/powerpoint/2010/main" val="999443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016FE0B3-B8DC-48EB-ABD6-C70AA4F41D54}"/>
              </a:ext>
            </a:extLst>
          </p:cNvPr>
          <p:cNvSpPr txBox="1"/>
          <p:nvPr/>
        </p:nvSpPr>
        <p:spPr>
          <a:xfrm>
            <a:off x="200256" y="219963"/>
            <a:ext cx="4030000" cy="646331"/>
          </a:xfrm>
          <a:prstGeom prst="rect">
            <a:avLst/>
          </a:prstGeom>
          <a:solidFill>
            <a:srgbClr val="FF0066"/>
          </a:solidFill>
        </p:spPr>
        <p:txBody>
          <a:bodyPr wrap="square" rtlCol="0">
            <a:spAutoFit/>
          </a:bodyPr>
          <a:lstStyle/>
          <a:p>
            <a:r>
              <a:rPr lang="es-AR" sz="3600" b="1" dirty="0">
                <a:solidFill>
                  <a:schemeClr val="bg1"/>
                </a:solidFill>
                <a:latin typeface="Bradley Hand ITC" panose="03070402050302030203" pitchFamily="66" charset="0"/>
              </a:rPr>
              <a:t>¿De dónde venimos?</a:t>
            </a:r>
          </a:p>
        </p:txBody>
      </p:sp>
      <p:sp>
        <p:nvSpPr>
          <p:cNvPr id="2" name="CuadroTexto 1">
            <a:extLst>
              <a:ext uri="{FF2B5EF4-FFF2-40B4-BE49-F238E27FC236}">
                <a16:creationId xmlns:a16="http://schemas.microsoft.com/office/drawing/2014/main" id="{C9C32E8B-3EBC-4B55-87EB-CFFBDAEE196B}"/>
              </a:ext>
            </a:extLst>
          </p:cNvPr>
          <p:cNvSpPr txBox="1"/>
          <p:nvPr/>
        </p:nvSpPr>
        <p:spPr>
          <a:xfrm>
            <a:off x="197312" y="1089890"/>
            <a:ext cx="8869853" cy="5355312"/>
          </a:xfrm>
          <a:prstGeom prst="rect">
            <a:avLst/>
          </a:prstGeom>
          <a:noFill/>
        </p:spPr>
        <p:txBody>
          <a:bodyPr wrap="square" rtlCol="0">
            <a:spAutoFit/>
          </a:bodyPr>
          <a:lstStyle/>
          <a:p>
            <a:pPr marL="285750" indent="-285750">
              <a:buFont typeface="Arial" panose="020B0604020202020204" pitchFamily="34" charset="0"/>
              <a:buChar char="•"/>
            </a:pPr>
            <a:r>
              <a:rPr lang="es-AR" b="1" dirty="0">
                <a:solidFill>
                  <a:srgbClr val="FF0066"/>
                </a:solidFill>
              </a:rPr>
              <a:t>SISTEMA MATERIAL</a:t>
            </a:r>
            <a:r>
              <a:rPr lang="es-AR" dirty="0">
                <a:solidFill>
                  <a:schemeClr val="bg1"/>
                </a:solidFill>
              </a:rPr>
              <a:t>: porción limitada de materia del universo que se aísla para su estudio. </a:t>
            </a:r>
          </a:p>
          <a:p>
            <a:pPr marL="534988" lvl="2" indent="-266700">
              <a:buFont typeface="Arial" panose="020B0604020202020204" pitchFamily="34" charset="0"/>
              <a:buChar char="•"/>
            </a:pPr>
            <a:r>
              <a:rPr lang="es-AR" b="1" dirty="0">
                <a:solidFill>
                  <a:srgbClr val="00B0F0"/>
                </a:solidFill>
              </a:rPr>
              <a:t>intercambio entre el sistema y el medio que lo rodea</a:t>
            </a:r>
            <a:r>
              <a:rPr lang="es-AR" dirty="0">
                <a:solidFill>
                  <a:srgbClr val="00B0F0"/>
                </a:solidFill>
              </a:rPr>
              <a:t> </a:t>
            </a:r>
            <a:r>
              <a:rPr lang="es-AR" i="1" dirty="0">
                <a:solidFill>
                  <a:schemeClr val="bg1"/>
                </a:solidFill>
              </a:rPr>
              <a:t>(abierto, cerrado y aislado)</a:t>
            </a:r>
          </a:p>
          <a:p>
            <a:pPr marL="534988" lvl="2" indent="-266700">
              <a:buFont typeface="Arial" panose="020B0604020202020204" pitchFamily="34" charset="0"/>
              <a:buChar char="•"/>
            </a:pPr>
            <a:r>
              <a:rPr lang="es-AR" b="1" dirty="0">
                <a:solidFill>
                  <a:srgbClr val="00B0F0"/>
                </a:solidFill>
              </a:rPr>
              <a:t>composición</a:t>
            </a:r>
            <a:r>
              <a:rPr lang="es-AR" b="1" i="1" dirty="0">
                <a:solidFill>
                  <a:schemeClr val="bg1"/>
                </a:solidFill>
              </a:rPr>
              <a:t>	</a:t>
            </a:r>
            <a:r>
              <a:rPr lang="es-AR" i="1" dirty="0">
                <a:solidFill>
                  <a:schemeClr val="bg1"/>
                </a:solidFill>
              </a:rPr>
              <a:t>(puros y mezclas)</a:t>
            </a:r>
          </a:p>
          <a:p>
            <a:pPr marL="534988" lvl="2" indent="-266700">
              <a:buFont typeface="Arial" panose="020B0604020202020204" pitchFamily="34" charset="0"/>
              <a:buChar char="•"/>
            </a:pPr>
            <a:r>
              <a:rPr lang="es-AR" b="1" dirty="0">
                <a:solidFill>
                  <a:srgbClr val="00B0F0"/>
                </a:solidFill>
              </a:rPr>
              <a:t>propiedades intensivas del sistema </a:t>
            </a:r>
            <a:r>
              <a:rPr lang="es-AR" b="1" i="1" dirty="0">
                <a:solidFill>
                  <a:schemeClr val="bg1"/>
                </a:solidFill>
              </a:rPr>
              <a:t>(</a:t>
            </a:r>
            <a:r>
              <a:rPr lang="es-AR" i="1" dirty="0">
                <a:solidFill>
                  <a:schemeClr val="bg1"/>
                </a:solidFill>
              </a:rPr>
              <a:t>homogéneos y heterogéneos)</a:t>
            </a:r>
            <a:endParaRPr lang="es-AR" dirty="0">
              <a:solidFill>
                <a:schemeClr val="bg1"/>
              </a:solidFill>
            </a:endParaRPr>
          </a:p>
          <a:p>
            <a:r>
              <a:rPr lang="es-AR" dirty="0">
                <a:solidFill>
                  <a:schemeClr val="bg1"/>
                </a:solidFill>
              </a:rPr>
              <a:t>				</a:t>
            </a:r>
            <a:r>
              <a:rPr lang="es-ES_tradnl" dirty="0">
                <a:solidFill>
                  <a:schemeClr val="bg1"/>
                </a:solidFill>
              </a:rPr>
              <a:t>		</a:t>
            </a:r>
            <a:endParaRPr lang="es-AR" dirty="0">
              <a:solidFill>
                <a:schemeClr val="bg1"/>
              </a:solidFill>
            </a:endParaRPr>
          </a:p>
          <a:p>
            <a:pPr marL="285750" indent="-285750">
              <a:buFont typeface="Arial" panose="020B0604020202020204" pitchFamily="34" charset="0"/>
              <a:buChar char="•"/>
            </a:pPr>
            <a:r>
              <a:rPr lang="es-AR" b="1" dirty="0">
                <a:solidFill>
                  <a:srgbClr val="00B050"/>
                </a:solidFill>
              </a:rPr>
              <a:t>SOLUCIONES</a:t>
            </a:r>
            <a:r>
              <a:rPr lang="es-AR" dirty="0">
                <a:solidFill>
                  <a:schemeClr val="bg1"/>
                </a:solidFill>
              </a:rPr>
              <a:t>: mezclas homogéneas de dos o más componentes (</a:t>
            </a:r>
            <a:r>
              <a:rPr lang="es-AR" b="1" dirty="0">
                <a:solidFill>
                  <a:schemeClr val="accent2"/>
                </a:solidFill>
              </a:rPr>
              <a:t>soluto/s</a:t>
            </a:r>
            <a:r>
              <a:rPr lang="es-AR" dirty="0">
                <a:solidFill>
                  <a:schemeClr val="bg1"/>
                </a:solidFill>
              </a:rPr>
              <a:t> y </a:t>
            </a:r>
            <a:r>
              <a:rPr lang="es-AR" b="1" dirty="0">
                <a:solidFill>
                  <a:schemeClr val="accent2"/>
                </a:solidFill>
              </a:rPr>
              <a:t>solvente</a:t>
            </a:r>
            <a:r>
              <a:rPr lang="es-AR" dirty="0">
                <a:solidFill>
                  <a:schemeClr val="bg1"/>
                </a:solidFill>
              </a:rPr>
              <a:t>). </a:t>
            </a:r>
            <a:endParaRPr lang="es-AR" sz="1600" dirty="0">
              <a:solidFill>
                <a:schemeClr val="bg1"/>
              </a:solidFill>
            </a:endParaRPr>
          </a:p>
          <a:p>
            <a:pPr marL="534988" lvl="1" indent="-266700">
              <a:buFont typeface="Arial" panose="020B0604020202020204" pitchFamily="34" charset="0"/>
              <a:buChar char="•"/>
            </a:pPr>
            <a:r>
              <a:rPr lang="es-AR" b="1" dirty="0">
                <a:solidFill>
                  <a:schemeClr val="accent2"/>
                </a:solidFill>
              </a:rPr>
              <a:t>concentración</a:t>
            </a:r>
            <a:r>
              <a:rPr lang="es-AR" b="1" dirty="0">
                <a:solidFill>
                  <a:schemeClr val="bg1"/>
                </a:solidFill>
              </a:rPr>
              <a:t> </a:t>
            </a:r>
            <a:r>
              <a:rPr lang="es-AR" i="1" dirty="0">
                <a:solidFill>
                  <a:schemeClr val="bg1"/>
                </a:solidFill>
              </a:rPr>
              <a:t>(soluciones insaturadas	, saturadas y sobresaturadas)</a:t>
            </a:r>
            <a:endParaRPr lang="es-AR" dirty="0">
              <a:solidFill>
                <a:schemeClr val="bg1"/>
              </a:solidFill>
            </a:endParaRPr>
          </a:p>
          <a:p>
            <a:pPr marL="534988" lvl="1" indent="-266700">
              <a:buFont typeface="Arial" panose="020B0604020202020204" pitchFamily="34" charset="0"/>
              <a:buChar char="•"/>
            </a:pPr>
            <a:r>
              <a:rPr lang="es-AR" b="1" dirty="0">
                <a:solidFill>
                  <a:schemeClr val="accent2"/>
                </a:solidFill>
              </a:rPr>
              <a:t>solubilidad</a:t>
            </a:r>
            <a:r>
              <a:rPr lang="es-AR" dirty="0">
                <a:solidFill>
                  <a:schemeClr val="bg1"/>
                </a:solidFill>
              </a:rPr>
              <a:t>: </a:t>
            </a:r>
            <a:r>
              <a:rPr lang="es-AR" dirty="0">
                <a:solidFill>
                  <a:schemeClr val="bg1"/>
                </a:solidFill>
                <a:latin typeface="Calibri" panose="020F0502020204030204" pitchFamily="34" charset="0"/>
                <a:ea typeface="Cambria" panose="02040503050406030204" pitchFamily="18" charset="0"/>
                <a:cs typeface="Times New Roman" panose="02020603050405020304" pitchFamily="18" charset="0"/>
              </a:rPr>
              <a:t>máxima cantidad de soluto que se disuelve en una cantidad dada de solvente a una cierta temperatura. </a:t>
            </a:r>
            <a:endParaRPr lang="es-AR" sz="1600"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a:p>
            <a:pPr marL="1200150" lvl="2" indent="-285750">
              <a:buFont typeface="Arial" panose="020B0604020202020204" pitchFamily="34" charset="0"/>
              <a:buChar char="•"/>
            </a:pPr>
            <a:r>
              <a:rPr lang="es-AR" b="1" dirty="0">
                <a:solidFill>
                  <a:srgbClr val="CC00FF"/>
                </a:solidFill>
              </a:rPr>
              <a:t>Naturaleza química de soluto/s y solvente</a:t>
            </a:r>
          </a:p>
          <a:p>
            <a:pPr marL="1200150" lvl="2" indent="-285750">
              <a:buFont typeface="Arial" panose="020B0604020202020204" pitchFamily="34" charset="0"/>
              <a:buChar char="•"/>
            </a:pPr>
            <a:r>
              <a:rPr lang="es-AR" b="1" dirty="0">
                <a:solidFill>
                  <a:srgbClr val="CC00FF"/>
                </a:solidFill>
              </a:rPr>
              <a:t>Temperatura</a:t>
            </a:r>
          </a:p>
          <a:p>
            <a:pPr marL="1200150" lvl="2" indent="-285750">
              <a:buFont typeface="Arial" panose="020B0604020202020204" pitchFamily="34" charset="0"/>
              <a:buChar char="•"/>
            </a:pPr>
            <a:r>
              <a:rPr lang="es-AR" b="1" dirty="0">
                <a:solidFill>
                  <a:srgbClr val="CC00FF"/>
                </a:solidFill>
              </a:rPr>
              <a:t>Presión</a:t>
            </a:r>
          </a:p>
          <a:p>
            <a:pPr marL="1200150" lvl="2" indent="-285750">
              <a:buFont typeface="Arial" panose="020B0604020202020204" pitchFamily="34" charset="0"/>
              <a:buChar char="•"/>
            </a:pPr>
            <a:endParaRPr lang="es-AR" b="1" dirty="0">
              <a:solidFill>
                <a:srgbClr val="CC00FF"/>
              </a:solidFill>
            </a:endParaRPr>
          </a:p>
          <a:p>
            <a:pPr marL="268288" lvl="2" indent="-268288">
              <a:buFont typeface="Arial" panose="020B0604020202020204" pitchFamily="34" charset="0"/>
              <a:buChar char="•"/>
            </a:pPr>
            <a:r>
              <a:rPr lang="es-AR" b="1" dirty="0">
                <a:solidFill>
                  <a:srgbClr val="00B050"/>
                </a:solidFill>
              </a:rPr>
              <a:t>DISPERSIONES</a:t>
            </a:r>
            <a:r>
              <a:rPr lang="es-AR" dirty="0">
                <a:solidFill>
                  <a:schemeClr val="bg1"/>
                </a:solidFill>
              </a:rPr>
              <a:t>: mezclas heterogéneas (</a:t>
            </a:r>
            <a:r>
              <a:rPr lang="es-AR" b="1" dirty="0">
                <a:solidFill>
                  <a:schemeClr val="accent2"/>
                </a:solidFill>
              </a:rPr>
              <a:t>fase dispersa</a:t>
            </a:r>
            <a:r>
              <a:rPr lang="es-AR" dirty="0">
                <a:solidFill>
                  <a:schemeClr val="bg1"/>
                </a:solidFill>
              </a:rPr>
              <a:t> y </a:t>
            </a:r>
            <a:r>
              <a:rPr lang="es-AR" b="1" dirty="0">
                <a:solidFill>
                  <a:schemeClr val="accent2"/>
                </a:solidFill>
              </a:rPr>
              <a:t>fase continua</a:t>
            </a:r>
            <a:r>
              <a:rPr lang="es-AR" dirty="0">
                <a:solidFill>
                  <a:schemeClr val="bg1"/>
                </a:solidFill>
              </a:rPr>
              <a:t>).</a:t>
            </a:r>
          </a:p>
          <a:p>
            <a:pPr marL="534988" lvl="1" indent="-266700">
              <a:buFont typeface="Arial" panose="020B0604020202020204" pitchFamily="34" charset="0"/>
              <a:buChar char="•"/>
            </a:pPr>
            <a:r>
              <a:rPr lang="es-AR" b="1" dirty="0">
                <a:solidFill>
                  <a:schemeClr val="accent2"/>
                </a:solidFill>
              </a:rPr>
              <a:t>tamaño de la fase dispersa</a:t>
            </a:r>
            <a:endParaRPr lang="es-AR" dirty="0">
              <a:solidFill>
                <a:schemeClr val="bg1"/>
              </a:solidFill>
            </a:endParaRPr>
          </a:p>
          <a:p>
            <a:pPr marL="1200150" lvl="2" indent="-285750">
              <a:buFont typeface="Arial" panose="020B0604020202020204" pitchFamily="34" charset="0"/>
              <a:buChar char="•"/>
            </a:pPr>
            <a:r>
              <a:rPr lang="es-AR" b="1" dirty="0">
                <a:solidFill>
                  <a:srgbClr val="CC00FF"/>
                </a:solidFill>
              </a:rPr>
              <a:t>Dispersiones groseras</a:t>
            </a:r>
          </a:p>
          <a:p>
            <a:pPr marL="1200150" lvl="2" indent="-285750">
              <a:buFont typeface="Arial" panose="020B0604020202020204" pitchFamily="34" charset="0"/>
              <a:buChar char="•"/>
            </a:pPr>
            <a:r>
              <a:rPr lang="es-AR" b="1" dirty="0">
                <a:solidFill>
                  <a:srgbClr val="CC00FF"/>
                </a:solidFill>
              </a:rPr>
              <a:t>Suspensiones</a:t>
            </a:r>
          </a:p>
          <a:p>
            <a:pPr marL="1200150" lvl="2" indent="-285750">
              <a:buFont typeface="Arial" panose="020B0604020202020204" pitchFamily="34" charset="0"/>
              <a:buChar char="•"/>
            </a:pPr>
            <a:r>
              <a:rPr lang="es-AR" b="1" dirty="0">
                <a:solidFill>
                  <a:srgbClr val="CC00FF"/>
                </a:solidFill>
              </a:rPr>
              <a:t>Coloides</a:t>
            </a:r>
          </a:p>
          <a:p>
            <a:pPr lvl="3"/>
            <a:r>
              <a:rPr lang="es-AR" b="1" dirty="0">
                <a:solidFill>
                  <a:srgbClr val="CC00FF"/>
                </a:solidFill>
              </a:rPr>
              <a:t>	</a:t>
            </a:r>
            <a:r>
              <a:rPr lang="es-AR" i="1" dirty="0">
                <a:solidFill>
                  <a:schemeClr val="bg1"/>
                </a:solidFill>
              </a:rPr>
              <a:t>Emulsiones 	Espumas		Soles y Geles</a:t>
            </a:r>
          </a:p>
        </p:txBody>
      </p:sp>
    </p:spTree>
    <p:extLst>
      <p:ext uri="{BB962C8B-B14F-4D97-AF65-F5344CB8AC3E}">
        <p14:creationId xmlns:p14="http://schemas.microsoft.com/office/powerpoint/2010/main" val="3766714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0">
            <a:extLst>
              <a:ext uri="{FF2B5EF4-FFF2-40B4-BE49-F238E27FC236}">
                <a16:creationId xmlns:a16="http://schemas.microsoft.com/office/drawing/2014/main" id="{110B3E2A-A322-425E-8F56-11A321038845}"/>
              </a:ext>
            </a:extLst>
          </p:cNvPr>
          <p:cNvSpPr/>
          <p:nvPr/>
        </p:nvSpPr>
        <p:spPr>
          <a:xfrm>
            <a:off x="2317972" y="2239928"/>
            <a:ext cx="4508056" cy="1446550"/>
          </a:xfrm>
          <a:prstGeom prst="rect">
            <a:avLst/>
          </a:prstGeom>
        </p:spPr>
        <p:txBody>
          <a:bodyPr wrap="square">
            <a:spAutoFit/>
          </a:bodyPr>
          <a:lstStyle/>
          <a:p>
            <a:pPr algn="ctr"/>
            <a:r>
              <a:rPr lang="es-AR" sz="4400" b="1" dirty="0" err="1">
                <a:solidFill>
                  <a:srgbClr val="FF0066"/>
                </a:solidFill>
              </a:rPr>
              <a:t>Checkpoint</a:t>
            </a:r>
            <a:r>
              <a:rPr lang="es-AR" sz="4400" b="1" dirty="0">
                <a:solidFill>
                  <a:srgbClr val="FF0066"/>
                </a:solidFill>
              </a:rPr>
              <a:t> #1</a:t>
            </a:r>
          </a:p>
          <a:p>
            <a:pPr algn="ctr"/>
            <a:r>
              <a:rPr lang="es-AR" sz="4400" b="1" dirty="0">
                <a:solidFill>
                  <a:schemeClr val="bg1"/>
                </a:solidFill>
              </a:rPr>
              <a:t>¿ESTAMOS BIEN?</a:t>
            </a:r>
            <a:endParaRPr lang="es-AR" sz="4400" dirty="0"/>
          </a:p>
        </p:txBody>
      </p:sp>
    </p:spTree>
    <p:extLst>
      <p:ext uri="{BB962C8B-B14F-4D97-AF65-F5344CB8AC3E}">
        <p14:creationId xmlns:p14="http://schemas.microsoft.com/office/powerpoint/2010/main" val="2627637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92365" y="983269"/>
            <a:ext cx="8663707" cy="923330"/>
          </a:xfrm>
          <a:prstGeom prst="rect">
            <a:avLst/>
          </a:prstGeom>
        </p:spPr>
        <p:txBody>
          <a:bodyPr wrap="square">
            <a:spAutoFit/>
          </a:bodyPr>
          <a:lstStyle/>
          <a:p>
            <a:r>
              <a:rPr lang="es-AR" dirty="0">
                <a:solidFill>
                  <a:schemeClr val="bg1"/>
                </a:solidFill>
              </a:rPr>
              <a:t>Para poder identificar y analizar los componentes de una mezcla es necesario </a:t>
            </a:r>
            <a:r>
              <a:rPr lang="es-AR" b="1" dirty="0">
                <a:solidFill>
                  <a:srgbClr val="FF0066"/>
                </a:solidFill>
              </a:rPr>
              <a:t>separarlos</a:t>
            </a:r>
            <a:r>
              <a:rPr lang="es-AR" dirty="0">
                <a:solidFill>
                  <a:schemeClr val="bg1"/>
                </a:solidFill>
              </a:rPr>
              <a:t>.</a:t>
            </a:r>
          </a:p>
          <a:p>
            <a:r>
              <a:rPr lang="es-AR" dirty="0">
                <a:solidFill>
                  <a:schemeClr val="bg1"/>
                </a:solidFill>
              </a:rPr>
              <a:t>Esto se puede lograr por medio de distintos </a:t>
            </a:r>
            <a:r>
              <a:rPr lang="es-AR" b="1" dirty="0">
                <a:solidFill>
                  <a:srgbClr val="FF0066"/>
                </a:solidFill>
              </a:rPr>
              <a:t>métodos físicos y químicos</a:t>
            </a:r>
            <a:r>
              <a:rPr lang="es-AR" dirty="0">
                <a:solidFill>
                  <a:schemeClr val="bg1"/>
                </a:solidFill>
              </a:rPr>
              <a:t>. </a:t>
            </a:r>
          </a:p>
          <a:p>
            <a:r>
              <a:rPr lang="es-AR" dirty="0">
                <a:solidFill>
                  <a:schemeClr val="bg1"/>
                </a:solidFill>
              </a:rPr>
              <a:t>La </a:t>
            </a:r>
            <a:r>
              <a:rPr lang="es-AR" b="1" dirty="0">
                <a:solidFill>
                  <a:srgbClr val="FF0066"/>
                </a:solidFill>
              </a:rPr>
              <a:t>elección del método </a:t>
            </a:r>
            <a:r>
              <a:rPr lang="es-AR" dirty="0">
                <a:solidFill>
                  <a:schemeClr val="bg1"/>
                </a:solidFill>
              </a:rPr>
              <a:t>dependerá de las características de la mezcla y sus componentes.</a:t>
            </a:r>
            <a:endParaRPr lang="es-AR" dirty="0">
              <a:solidFill>
                <a:schemeClr val="bg1"/>
              </a:solidFill>
              <a:effectLst/>
            </a:endParaRPr>
          </a:p>
        </p:txBody>
      </p:sp>
      <p:sp>
        <p:nvSpPr>
          <p:cNvPr id="21" name="CuadroTexto 20">
            <a:extLst>
              <a:ext uri="{FF2B5EF4-FFF2-40B4-BE49-F238E27FC236}">
                <a16:creationId xmlns:a16="http://schemas.microsoft.com/office/drawing/2014/main" id="{5BC77B25-F541-48DE-882B-52FF428B3FE2}"/>
              </a:ext>
            </a:extLst>
          </p:cNvPr>
          <p:cNvSpPr txBox="1"/>
          <p:nvPr/>
        </p:nvSpPr>
        <p:spPr>
          <a:xfrm>
            <a:off x="200257" y="219963"/>
            <a:ext cx="4611888" cy="646331"/>
          </a:xfrm>
          <a:prstGeom prst="rect">
            <a:avLst/>
          </a:prstGeom>
          <a:solidFill>
            <a:srgbClr val="FF0066"/>
          </a:solidFill>
        </p:spPr>
        <p:txBody>
          <a:bodyPr wrap="square" rtlCol="0">
            <a:spAutoFit/>
          </a:bodyPr>
          <a:lstStyle/>
          <a:p>
            <a:r>
              <a:rPr lang="es-AR" sz="3600" b="1" dirty="0">
                <a:solidFill>
                  <a:schemeClr val="bg1"/>
                </a:solidFill>
                <a:latin typeface="Bradley Hand ITC" panose="03070402050302030203" pitchFamily="66" charset="0"/>
              </a:rPr>
              <a:t>Separación de mezclas</a:t>
            </a:r>
          </a:p>
        </p:txBody>
      </p:sp>
      <p:sp>
        <p:nvSpPr>
          <p:cNvPr id="4" name="TextBox 9">
            <a:extLst>
              <a:ext uri="{FF2B5EF4-FFF2-40B4-BE49-F238E27FC236}">
                <a16:creationId xmlns:a16="http://schemas.microsoft.com/office/drawing/2014/main" id="{222EDC8D-91AC-44F0-9B6F-35A67F01E43F}"/>
              </a:ext>
            </a:extLst>
          </p:cNvPr>
          <p:cNvSpPr txBox="1"/>
          <p:nvPr/>
        </p:nvSpPr>
        <p:spPr>
          <a:xfrm>
            <a:off x="803604" y="2240093"/>
            <a:ext cx="2568677" cy="830997"/>
          </a:xfrm>
          <a:prstGeom prst="rect">
            <a:avLst/>
          </a:prstGeom>
          <a:noFill/>
        </p:spPr>
        <p:txBody>
          <a:bodyPr wrap="square" rtlCol="0">
            <a:spAutoFit/>
          </a:bodyPr>
          <a:lstStyle/>
          <a:p>
            <a:pPr algn="ctr"/>
            <a:r>
              <a:rPr lang="es-AR" sz="2400" b="1" dirty="0">
                <a:solidFill>
                  <a:srgbClr val="FFFFCC"/>
                </a:solidFill>
              </a:rPr>
              <a:t>HOMOGÉNEAS</a:t>
            </a:r>
          </a:p>
          <a:p>
            <a:pPr algn="ctr"/>
            <a:r>
              <a:rPr lang="es-AR" sz="2400" dirty="0">
                <a:solidFill>
                  <a:schemeClr val="bg1"/>
                </a:solidFill>
              </a:rPr>
              <a:t>Soluciones</a:t>
            </a:r>
          </a:p>
        </p:txBody>
      </p:sp>
      <p:sp>
        <p:nvSpPr>
          <p:cNvPr id="7" name="TextBox 26">
            <a:extLst>
              <a:ext uri="{FF2B5EF4-FFF2-40B4-BE49-F238E27FC236}">
                <a16:creationId xmlns:a16="http://schemas.microsoft.com/office/drawing/2014/main" id="{6CFFA8DE-A16F-4623-9656-6BAC2C152F99}"/>
              </a:ext>
            </a:extLst>
          </p:cNvPr>
          <p:cNvSpPr txBox="1"/>
          <p:nvPr/>
        </p:nvSpPr>
        <p:spPr>
          <a:xfrm>
            <a:off x="5326438" y="2244778"/>
            <a:ext cx="2838467" cy="830997"/>
          </a:xfrm>
          <a:prstGeom prst="rect">
            <a:avLst/>
          </a:prstGeom>
          <a:noFill/>
        </p:spPr>
        <p:txBody>
          <a:bodyPr wrap="square" rtlCol="0">
            <a:spAutoFit/>
          </a:bodyPr>
          <a:lstStyle/>
          <a:p>
            <a:pPr algn="ctr"/>
            <a:r>
              <a:rPr lang="es-AR" sz="2400" b="1" dirty="0">
                <a:solidFill>
                  <a:srgbClr val="FFFFCC"/>
                </a:solidFill>
              </a:rPr>
              <a:t>HETEROGÉNEAS</a:t>
            </a:r>
          </a:p>
          <a:p>
            <a:pPr algn="ctr"/>
            <a:r>
              <a:rPr lang="es-AR" sz="2400" dirty="0">
                <a:solidFill>
                  <a:schemeClr val="bg1"/>
                </a:solidFill>
              </a:rPr>
              <a:t>Dispersiones</a:t>
            </a:r>
          </a:p>
        </p:txBody>
      </p:sp>
      <p:sp>
        <p:nvSpPr>
          <p:cNvPr id="10" name="Flecha: a la derecha 9">
            <a:extLst>
              <a:ext uri="{FF2B5EF4-FFF2-40B4-BE49-F238E27FC236}">
                <a16:creationId xmlns:a16="http://schemas.microsoft.com/office/drawing/2014/main" id="{1E3D8C08-8999-478D-A4EB-9EA9E18C56D7}"/>
              </a:ext>
            </a:extLst>
          </p:cNvPr>
          <p:cNvSpPr/>
          <p:nvPr/>
        </p:nvSpPr>
        <p:spPr>
          <a:xfrm rot="5400000">
            <a:off x="1849615" y="3206948"/>
            <a:ext cx="476654" cy="406400"/>
          </a:xfrm>
          <a:prstGeom prst="rightArrow">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 name="Flecha: a la derecha 13">
            <a:extLst>
              <a:ext uri="{FF2B5EF4-FFF2-40B4-BE49-F238E27FC236}">
                <a16:creationId xmlns:a16="http://schemas.microsoft.com/office/drawing/2014/main" id="{16C4A2A7-8D05-4DD0-B100-3329EB1C9BE9}"/>
              </a:ext>
            </a:extLst>
          </p:cNvPr>
          <p:cNvSpPr/>
          <p:nvPr/>
        </p:nvSpPr>
        <p:spPr>
          <a:xfrm rot="5400000">
            <a:off x="6507344" y="3206948"/>
            <a:ext cx="476655" cy="406400"/>
          </a:xfrm>
          <a:prstGeom prst="rightArrow">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 name="TextBox 9">
            <a:extLst>
              <a:ext uri="{FF2B5EF4-FFF2-40B4-BE49-F238E27FC236}">
                <a16:creationId xmlns:a16="http://schemas.microsoft.com/office/drawing/2014/main" id="{CD4056B3-D23F-4FB6-AB6C-62D9E9CD126E}"/>
              </a:ext>
            </a:extLst>
          </p:cNvPr>
          <p:cNvSpPr txBox="1"/>
          <p:nvPr/>
        </p:nvSpPr>
        <p:spPr>
          <a:xfrm>
            <a:off x="200257" y="3782226"/>
            <a:ext cx="3937093" cy="954107"/>
          </a:xfrm>
          <a:prstGeom prst="rect">
            <a:avLst/>
          </a:prstGeom>
          <a:noFill/>
        </p:spPr>
        <p:txBody>
          <a:bodyPr wrap="square" rtlCol="0">
            <a:spAutoFit/>
          </a:bodyPr>
          <a:lstStyle/>
          <a:p>
            <a:pPr algn="ctr"/>
            <a:r>
              <a:rPr lang="es-AR" sz="2400" dirty="0">
                <a:solidFill>
                  <a:schemeClr val="bg1"/>
                </a:solidFill>
              </a:rPr>
              <a:t>Métodos de </a:t>
            </a:r>
            <a:r>
              <a:rPr lang="es-AR" sz="2400" b="1" dirty="0">
                <a:solidFill>
                  <a:srgbClr val="FFFFCC"/>
                </a:solidFill>
              </a:rPr>
              <a:t>fraccionamiento</a:t>
            </a:r>
          </a:p>
          <a:p>
            <a:pPr algn="ctr"/>
            <a:r>
              <a:rPr lang="es-AR" sz="1600" dirty="0">
                <a:solidFill>
                  <a:schemeClr val="bg1"/>
                </a:solidFill>
              </a:rPr>
              <a:t>Procedimientos que permiten separar los componentes de una mezcla homogénea.</a:t>
            </a:r>
            <a:endParaRPr lang="es-AR" sz="2400" dirty="0">
              <a:solidFill>
                <a:schemeClr val="bg1"/>
              </a:solidFill>
            </a:endParaRPr>
          </a:p>
        </p:txBody>
      </p:sp>
      <p:sp>
        <p:nvSpPr>
          <p:cNvPr id="16" name="TextBox 9">
            <a:extLst>
              <a:ext uri="{FF2B5EF4-FFF2-40B4-BE49-F238E27FC236}">
                <a16:creationId xmlns:a16="http://schemas.microsoft.com/office/drawing/2014/main" id="{A9275392-0DCA-4622-B6C9-61700075E617}"/>
              </a:ext>
            </a:extLst>
          </p:cNvPr>
          <p:cNvSpPr txBox="1"/>
          <p:nvPr/>
        </p:nvSpPr>
        <p:spPr>
          <a:xfrm>
            <a:off x="4355063" y="3782226"/>
            <a:ext cx="4781215" cy="1261884"/>
          </a:xfrm>
          <a:prstGeom prst="rect">
            <a:avLst/>
          </a:prstGeom>
          <a:noFill/>
        </p:spPr>
        <p:txBody>
          <a:bodyPr wrap="square" rtlCol="0">
            <a:spAutoFit/>
          </a:bodyPr>
          <a:lstStyle/>
          <a:p>
            <a:pPr algn="ctr"/>
            <a:r>
              <a:rPr lang="es-AR" sz="2400" dirty="0">
                <a:solidFill>
                  <a:schemeClr val="bg1"/>
                </a:solidFill>
              </a:rPr>
              <a:t>Métodos de </a:t>
            </a:r>
            <a:r>
              <a:rPr lang="es-AR" sz="2400" b="1" dirty="0">
                <a:solidFill>
                  <a:srgbClr val="FFFFCC"/>
                </a:solidFill>
              </a:rPr>
              <a:t>separación</a:t>
            </a:r>
            <a:r>
              <a:rPr lang="es-AR" sz="2400" dirty="0">
                <a:solidFill>
                  <a:schemeClr val="bg1"/>
                </a:solidFill>
              </a:rPr>
              <a:t> de fases</a:t>
            </a:r>
          </a:p>
          <a:p>
            <a:pPr algn="ctr"/>
            <a:r>
              <a:rPr lang="es-AR" sz="1600" dirty="0">
                <a:solidFill>
                  <a:schemeClr val="bg1"/>
                </a:solidFill>
              </a:rPr>
              <a:t>Procedimientos físicos y mecánicos cuyo objetivo es separar las diferentes fases de una mezcla heterogénea</a:t>
            </a:r>
            <a:endParaRPr lang="es-AR" sz="2000" dirty="0">
              <a:solidFill>
                <a:schemeClr val="bg1"/>
              </a:solidFill>
            </a:endParaRPr>
          </a:p>
          <a:p>
            <a:pPr algn="ctr"/>
            <a:endParaRPr lang="es-AR" sz="2000" dirty="0">
              <a:solidFill>
                <a:schemeClr val="bg1"/>
              </a:solidFill>
            </a:endParaRPr>
          </a:p>
        </p:txBody>
      </p:sp>
      <p:sp>
        <p:nvSpPr>
          <p:cNvPr id="17" name="CuadroTexto 16">
            <a:extLst>
              <a:ext uri="{FF2B5EF4-FFF2-40B4-BE49-F238E27FC236}">
                <a16:creationId xmlns:a16="http://schemas.microsoft.com/office/drawing/2014/main" id="{3D2E4329-98E5-4188-9B3B-611DEB0DFC1C}"/>
              </a:ext>
            </a:extLst>
          </p:cNvPr>
          <p:cNvSpPr txBox="1"/>
          <p:nvPr/>
        </p:nvSpPr>
        <p:spPr>
          <a:xfrm>
            <a:off x="1090200" y="4946717"/>
            <a:ext cx="1995483" cy="1015663"/>
          </a:xfrm>
          <a:prstGeom prst="rect">
            <a:avLst/>
          </a:prstGeom>
          <a:noFill/>
        </p:spPr>
        <p:txBody>
          <a:bodyPr wrap="none" rtlCol="0">
            <a:spAutoFit/>
          </a:bodyPr>
          <a:lstStyle/>
          <a:p>
            <a:pPr marL="285750" indent="-285750">
              <a:buFont typeface="Arial" panose="020B0604020202020204" pitchFamily="34" charset="0"/>
              <a:buChar char="•"/>
            </a:pPr>
            <a:r>
              <a:rPr lang="es-AR" sz="2000" b="1" dirty="0">
                <a:solidFill>
                  <a:schemeClr val="bg1"/>
                </a:solidFill>
              </a:rPr>
              <a:t>Destilación</a:t>
            </a:r>
          </a:p>
          <a:p>
            <a:pPr marL="285750" indent="-285750">
              <a:buFont typeface="Arial" panose="020B0604020202020204" pitchFamily="34" charset="0"/>
              <a:buChar char="•"/>
            </a:pPr>
            <a:r>
              <a:rPr lang="es-AR" sz="2000" b="1" dirty="0">
                <a:solidFill>
                  <a:schemeClr val="bg1"/>
                </a:solidFill>
              </a:rPr>
              <a:t>Cristalización</a:t>
            </a:r>
          </a:p>
          <a:p>
            <a:pPr marL="285750" indent="-285750">
              <a:buFont typeface="Arial" panose="020B0604020202020204" pitchFamily="34" charset="0"/>
              <a:buChar char="•"/>
            </a:pPr>
            <a:r>
              <a:rPr lang="es-AR" sz="2000" b="1" dirty="0">
                <a:solidFill>
                  <a:schemeClr val="bg1"/>
                </a:solidFill>
              </a:rPr>
              <a:t>Cromatografía</a:t>
            </a:r>
          </a:p>
        </p:txBody>
      </p:sp>
      <p:sp>
        <p:nvSpPr>
          <p:cNvPr id="18" name="CuadroTexto 17">
            <a:extLst>
              <a:ext uri="{FF2B5EF4-FFF2-40B4-BE49-F238E27FC236}">
                <a16:creationId xmlns:a16="http://schemas.microsoft.com/office/drawing/2014/main" id="{FE4F9682-2FEC-42F4-AAFE-2932878CA702}"/>
              </a:ext>
            </a:extLst>
          </p:cNvPr>
          <p:cNvSpPr txBox="1"/>
          <p:nvPr/>
        </p:nvSpPr>
        <p:spPr>
          <a:xfrm>
            <a:off x="5812584" y="4946717"/>
            <a:ext cx="2026196" cy="1323439"/>
          </a:xfrm>
          <a:prstGeom prst="rect">
            <a:avLst/>
          </a:prstGeom>
          <a:noFill/>
        </p:spPr>
        <p:txBody>
          <a:bodyPr wrap="none" rtlCol="0">
            <a:spAutoFit/>
          </a:bodyPr>
          <a:lstStyle/>
          <a:p>
            <a:pPr marL="285750" indent="-285750">
              <a:buFont typeface="Arial" panose="020B0604020202020204" pitchFamily="34" charset="0"/>
              <a:buChar char="•"/>
            </a:pPr>
            <a:r>
              <a:rPr lang="es-AR" sz="2000" b="1" dirty="0">
                <a:solidFill>
                  <a:schemeClr val="bg1"/>
                </a:solidFill>
              </a:rPr>
              <a:t>Centrifugación</a:t>
            </a:r>
          </a:p>
          <a:p>
            <a:pPr marL="285750" indent="-285750">
              <a:buFont typeface="Arial" panose="020B0604020202020204" pitchFamily="34" charset="0"/>
              <a:buChar char="•"/>
            </a:pPr>
            <a:r>
              <a:rPr lang="es-AR" sz="2000" b="1" dirty="0">
                <a:solidFill>
                  <a:schemeClr val="bg1"/>
                </a:solidFill>
              </a:rPr>
              <a:t>Filtración</a:t>
            </a:r>
          </a:p>
          <a:p>
            <a:pPr marL="285750" indent="-285750">
              <a:buFont typeface="Arial" panose="020B0604020202020204" pitchFamily="34" charset="0"/>
              <a:buChar char="•"/>
            </a:pPr>
            <a:r>
              <a:rPr lang="es-AR" sz="2000" b="1" dirty="0">
                <a:solidFill>
                  <a:schemeClr val="bg1"/>
                </a:solidFill>
              </a:rPr>
              <a:t>Extracción</a:t>
            </a:r>
          </a:p>
          <a:p>
            <a:pPr marL="285750" indent="-285750">
              <a:buFont typeface="Arial" panose="020B0604020202020204" pitchFamily="34" charset="0"/>
              <a:buChar char="•"/>
            </a:pPr>
            <a:r>
              <a:rPr lang="es-AR" sz="2000" b="1" dirty="0">
                <a:solidFill>
                  <a:schemeClr val="bg1"/>
                </a:solidFill>
              </a:rPr>
              <a:t>Tamizado</a:t>
            </a:r>
          </a:p>
        </p:txBody>
      </p:sp>
      <p:sp>
        <p:nvSpPr>
          <p:cNvPr id="19" name="Rectángulo 18">
            <a:extLst>
              <a:ext uri="{FF2B5EF4-FFF2-40B4-BE49-F238E27FC236}">
                <a16:creationId xmlns:a16="http://schemas.microsoft.com/office/drawing/2014/main" id="{4D6EC83A-E929-457A-8F57-4AE73DBE8C34}"/>
              </a:ext>
            </a:extLst>
          </p:cNvPr>
          <p:cNvSpPr/>
          <p:nvPr/>
        </p:nvSpPr>
        <p:spPr>
          <a:xfrm>
            <a:off x="5732572" y="4933170"/>
            <a:ext cx="2106208" cy="1336986"/>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4192932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a:extLst>
              <a:ext uri="{FF2B5EF4-FFF2-40B4-BE49-F238E27FC236}">
                <a16:creationId xmlns:a16="http://schemas.microsoft.com/office/drawing/2014/main" id="{5BC77B25-F541-48DE-882B-52FF428B3FE2}"/>
              </a:ext>
            </a:extLst>
          </p:cNvPr>
          <p:cNvSpPr txBox="1"/>
          <p:nvPr/>
        </p:nvSpPr>
        <p:spPr>
          <a:xfrm>
            <a:off x="200256" y="219963"/>
            <a:ext cx="5544761" cy="584775"/>
          </a:xfrm>
          <a:prstGeom prst="rect">
            <a:avLst/>
          </a:prstGeom>
          <a:solidFill>
            <a:srgbClr val="FF0066"/>
          </a:solidFill>
        </p:spPr>
        <p:txBody>
          <a:bodyPr wrap="square" rtlCol="0">
            <a:spAutoFit/>
          </a:bodyPr>
          <a:lstStyle/>
          <a:p>
            <a:r>
              <a:rPr lang="es-AR" sz="3200" b="1" dirty="0">
                <a:solidFill>
                  <a:schemeClr val="bg1"/>
                </a:solidFill>
                <a:latin typeface="Bradley Hand ITC" panose="03070402050302030203" pitchFamily="66" charset="0"/>
              </a:rPr>
              <a:t>Métodos de separación de fases </a:t>
            </a:r>
          </a:p>
        </p:txBody>
      </p:sp>
      <p:sp>
        <p:nvSpPr>
          <p:cNvPr id="2" name="Rectángulo 1">
            <a:extLst>
              <a:ext uri="{FF2B5EF4-FFF2-40B4-BE49-F238E27FC236}">
                <a16:creationId xmlns:a16="http://schemas.microsoft.com/office/drawing/2014/main" id="{DD563E4F-3682-4C59-B6EA-ABABFAC368A5}"/>
              </a:ext>
            </a:extLst>
          </p:cNvPr>
          <p:cNvSpPr/>
          <p:nvPr/>
        </p:nvSpPr>
        <p:spPr>
          <a:xfrm>
            <a:off x="1320801" y="1720050"/>
            <a:ext cx="6761017" cy="710707"/>
          </a:xfrm>
          <a:prstGeom prst="rect">
            <a:avLst/>
          </a:prstGeom>
        </p:spPr>
        <p:txBody>
          <a:bodyPr wrap="square">
            <a:spAutoFit/>
          </a:bodyPr>
          <a:lstStyle/>
          <a:p>
            <a:pPr lvl="0" algn="ctr">
              <a:lnSpc>
                <a:spcPct val="115000"/>
              </a:lnSpc>
              <a:spcAft>
                <a:spcPts val="0"/>
              </a:spcAft>
            </a:pPr>
            <a:r>
              <a:rPr lang="es-AR" dirty="0">
                <a:solidFill>
                  <a:schemeClr val="bg1"/>
                </a:solidFill>
                <a:ea typeface="Cambria" panose="02040503050406030204" pitchFamily="18" charset="0"/>
                <a:cs typeface="Times New Roman" panose="02020603050405020304" pitchFamily="18" charset="0"/>
              </a:rPr>
              <a:t>Se utiliza para separar un líquido de un sólido o dos líquidos con diferentes densidades en una centrífuga que gira a muy alta velocidad. </a:t>
            </a:r>
            <a:endParaRPr lang="es-AR" sz="1600" dirty="0">
              <a:solidFill>
                <a:schemeClr val="bg1"/>
              </a:solidFill>
              <a:effectLst/>
              <a:ea typeface="Cambria" panose="02040503050406030204" pitchFamily="18" charset="0"/>
              <a:cs typeface="Times New Roman" panose="02020603050405020304" pitchFamily="18" charset="0"/>
            </a:endParaRPr>
          </a:p>
        </p:txBody>
      </p:sp>
      <p:sp>
        <p:nvSpPr>
          <p:cNvPr id="3" name="Rectángulo 2">
            <a:extLst>
              <a:ext uri="{FF2B5EF4-FFF2-40B4-BE49-F238E27FC236}">
                <a16:creationId xmlns:a16="http://schemas.microsoft.com/office/drawing/2014/main" id="{8BF2075B-5B3F-4C9E-A4B0-8EA6983857BE}"/>
              </a:ext>
            </a:extLst>
          </p:cNvPr>
          <p:cNvSpPr/>
          <p:nvPr/>
        </p:nvSpPr>
        <p:spPr>
          <a:xfrm>
            <a:off x="3467226" y="1319940"/>
            <a:ext cx="2209547" cy="400110"/>
          </a:xfrm>
          <a:prstGeom prst="rect">
            <a:avLst/>
          </a:prstGeom>
          <a:solidFill>
            <a:srgbClr val="00B050"/>
          </a:solidFill>
        </p:spPr>
        <p:txBody>
          <a:bodyPr wrap="square">
            <a:spAutoFit/>
          </a:bodyPr>
          <a:lstStyle/>
          <a:p>
            <a:pPr algn="ctr"/>
            <a:r>
              <a:rPr lang="es-AR" sz="2000" b="1" dirty="0">
                <a:solidFill>
                  <a:schemeClr val="bg1"/>
                </a:solidFill>
                <a:ea typeface="Cambria" panose="02040503050406030204" pitchFamily="18" charset="0"/>
                <a:cs typeface="Times New Roman" panose="02020603050405020304" pitchFamily="18" charset="0"/>
              </a:rPr>
              <a:t>CENTRIFUGACIÓN</a:t>
            </a:r>
            <a:endParaRPr lang="es-AR" sz="2000" dirty="0"/>
          </a:p>
        </p:txBody>
      </p:sp>
      <p:pic>
        <p:nvPicPr>
          <p:cNvPr id="1026" name="Picture 2" descr="Centrífuga LC-8 – Cientifica Senna">
            <a:extLst>
              <a:ext uri="{FF2B5EF4-FFF2-40B4-BE49-F238E27FC236}">
                <a16:creationId xmlns:a16="http://schemas.microsoft.com/office/drawing/2014/main" id="{2827B84C-A039-4E8D-A363-E827CE56EA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376" y="2830867"/>
            <a:ext cx="2573677" cy="25169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pSp>
        <p:nvGrpSpPr>
          <p:cNvPr id="6" name="Grupo 5">
            <a:extLst>
              <a:ext uri="{FF2B5EF4-FFF2-40B4-BE49-F238E27FC236}">
                <a16:creationId xmlns:a16="http://schemas.microsoft.com/office/drawing/2014/main" id="{638C47A0-5448-40A8-B255-031B3030B78E}"/>
              </a:ext>
            </a:extLst>
          </p:cNvPr>
          <p:cNvGrpSpPr/>
          <p:nvPr/>
        </p:nvGrpSpPr>
        <p:grpSpPr>
          <a:xfrm>
            <a:off x="3980872" y="2572518"/>
            <a:ext cx="4091709" cy="2849661"/>
            <a:chOff x="3860800" y="2572518"/>
            <a:chExt cx="4091709" cy="2849661"/>
          </a:xfrm>
        </p:grpSpPr>
        <p:sp>
          <p:nvSpPr>
            <p:cNvPr id="5" name="Rectángulo 4">
              <a:extLst>
                <a:ext uri="{FF2B5EF4-FFF2-40B4-BE49-F238E27FC236}">
                  <a16:creationId xmlns:a16="http://schemas.microsoft.com/office/drawing/2014/main" id="{D2B02989-4E58-4EAC-8DB9-B22A9C9772F6}"/>
                </a:ext>
              </a:extLst>
            </p:cNvPr>
            <p:cNvSpPr/>
            <p:nvPr/>
          </p:nvSpPr>
          <p:spPr>
            <a:xfrm>
              <a:off x="3860800" y="2724727"/>
              <a:ext cx="4091709" cy="26974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pic>
          <p:nvPicPr>
            <p:cNvPr id="1028" name="Picture 4" descr="14 de junio - Día Mundial del donante de Sangre - Clínica Foianini">
              <a:extLst>
                <a:ext uri="{FF2B5EF4-FFF2-40B4-BE49-F238E27FC236}">
                  <a16:creationId xmlns:a16="http://schemas.microsoft.com/office/drawing/2014/main" id="{BC1E8E3C-8B40-418D-BC2F-F65A88AFC2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7373" y="2572518"/>
              <a:ext cx="3658561" cy="269745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55808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a:extLst>
              <a:ext uri="{FF2B5EF4-FFF2-40B4-BE49-F238E27FC236}">
                <a16:creationId xmlns:a16="http://schemas.microsoft.com/office/drawing/2014/main" id="{5BC77B25-F541-48DE-882B-52FF428B3FE2}"/>
              </a:ext>
            </a:extLst>
          </p:cNvPr>
          <p:cNvSpPr txBox="1"/>
          <p:nvPr/>
        </p:nvSpPr>
        <p:spPr>
          <a:xfrm>
            <a:off x="200256" y="219963"/>
            <a:ext cx="5544761" cy="584775"/>
          </a:xfrm>
          <a:prstGeom prst="rect">
            <a:avLst/>
          </a:prstGeom>
          <a:solidFill>
            <a:srgbClr val="FF0066"/>
          </a:solidFill>
        </p:spPr>
        <p:txBody>
          <a:bodyPr wrap="square" rtlCol="0">
            <a:spAutoFit/>
          </a:bodyPr>
          <a:lstStyle/>
          <a:p>
            <a:r>
              <a:rPr lang="es-AR" sz="3200" b="1" dirty="0">
                <a:solidFill>
                  <a:schemeClr val="bg1"/>
                </a:solidFill>
                <a:latin typeface="Bradley Hand ITC" panose="03070402050302030203" pitchFamily="66" charset="0"/>
              </a:rPr>
              <a:t>Métodos de separación de fases </a:t>
            </a:r>
          </a:p>
        </p:txBody>
      </p:sp>
      <p:sp>
        <p:nvSpPr>
          <p:cNvPr id="2" name="Rectángulo 1">
            <a:extLst>
              <a:ext uri="{FF2B5EF4-FFF2-40B4-BE49-F238E27FC236}">
                <a16:creationId xmlns:a16="http://schemas.microsoft.com/office/drawing/2014/main" id="{DD563E4F-3682-4C59-B6EA-ABABFAC368A5}"/>
              </a:ext>
            </a:extLst>
          </p:cNvPr>
          <p:cNvSpPr/>
          <p:nvPr/>
        </p:nvSpPr>
        <p:spPr>
          <a:xfrm>
            <a:off x="1838036" y="1720050"/>
            <a:ext cx="5467926" cy="710707"/>
          </a:xfrm>
          <a:prstGeom prst="rect">
            <a:avLst/>
          </a:prstGeom>
        </p:spPr>
        <p:txBody>
          <a:bodyPr wrap="square">
            <a:spAutoFit/>
          </a:bodyPr>
          <a:lstStyle/>
          <a:p>
            <a:pPr lvl="0" algn="ctr">
              <a:lnSpc>
                <a:spcPct val="115000"/>
              </a:lnSpc>
              <a:spcAft>
                <a:spcPts val="0"/>
              </a:spcAft>
            </a:pPr>
            <a:r>
              <a:rPr lang="es-AR" dirty="0">
                <a:solidFill>
                  <a:schemeClr val="bg1"/>
                </a:solidFill>
                <a:ea typeface="Cambria" panose="02040503050406030204" pitchFamily="18" charset="0"/>
                <a:cs typeface="Times New Roman" panose="02020603050405020304" pitchFamily="18" charset="0"/>
              </a:rPr>
              <a:t>Se usa para separar un líquido de un sólido que, por su tamaño, puede quedar retenido en la malla del filtro. </a:t>
            </a:r>
            <a:endParaRPr lang="es-AR" sz="1600" dirty="0">
              <a:solidFill>
                <a:schemeClr val="bg1"/>
              </a:solidFill>
              <a:effectLst/>
              <a:ea typeface="Cambria" panose="02040503050406030204" pitchFamily="18" charset="0"/>
              <a:cs typeface="Times New Roman" panose="02020603050405020304" pitchFamily="18" charset="0"/>
            </a:endParaRPr>
          </a:p>
        </p:txBody>
      </p:sp>
      <p:sp>
        <p:nvSpPr>
          <p:cNvPr id="3" name="Rectángulo 2">
            <a:extLst>
              <a:ext uri="{FF2B5EF4-FFF2-40B4-BE49-F238E27FC236}">
                <a16:creationId xmlns:a16="http://schemas.microsoft.com/office/drawing/2014/main" id="{8BF2075B-5B3F-4C9E-A4B0-8EA6983857BE}"/>
              </a:ext>
            </a:extLst>
          </p:cNvPr>
          <p:cNvSpPr/>
          <p:nvPr/>
        </p:nvSpPr>
        <p:spPr>
          <a:xfrm>
            <a:off x="3467226" y="1319940"/>
            <a:ext cx="2209547" cy="400110"/>
          </a:xfrm>
          <a:prstGeom prst="rect">
            <a:avLst/>
          </a:prstGeom>
          <a:solidFill>
            <a:srgbClr val="00B050"/>
          </a:solidFill>
        </p:spPr>
        <p:txBody>
          <a:bodyPr wrap="square">
            <a:spAutoFit/>
          </a:bodyPr>
          <a:lstStyle/>
          <a:p>
            <a:pPr algn="ctr"/>
            <a:r>
              <a:rPr lang="es-AR" sz="2000" b="1" dirty="0">
                <a:solidFill>
                  <a:schemeClr val="bg1"/>
                </a:solidFill>
                <a:ea typeface="Cambria" panose="02040503050406030204" pitchFamily="18" charset="0"/>
                <a:cs typeface="Times New Roman" panose="02020603050405020304" pitchFamily="18" charset="0"/>
              </a:rPr>
              <a:t>FILTRACIÓN</a:t>
            </a:r>
            <a:endParaRPr lang="es-AR" sz="2000" dirty="0"/>
          </a:p>
        </p:txBody>
      </p:sp>
      <p:grpSp>
        <p:nvGrpSpPr>
          <p:cNvPr id="9" name="Grupo 8">
            <a:extLst>
              <a:ext uri="{FF2B5EF4-FFF2-40B4-BE49-F238E27FC236}">
                <a16:creationId xmlns:a16="http://schemas.microsoft.com/office/drawing/2014/main" id="{3668675D-2062-4FC3-A953-981198D09BE8}"/>
              </a:ext>
            </a:extLst>
          </p:cNvPr>
          <p:cNvGrpSpPr/>
          <p:nvPr/>
        </p:nvGrpSpPr>
        <p:grpSpPr>
          <a:xfrm>
            <a:off x="4187098" y="2589181"/>
            <a:ext cx="4118702" cy="3072709"/>
            <a:chOff x="2496844" y="2722248"/>
            <a:chExt cx="4118702" cy="3072709"/>
          </a:xfrm>
        </p:grpSpPr>
        <p:sp>
          <p:nvSpPr>
            <p:cNvPr id="8" name="Rectángulo 7">
              <a:extLst>
                <a:ext uri="{FF2B5EF4-FFF2-40B4-BE49-F238E27FC236}">
                  <a16:creationId xmlns:a16="http://schemas.microsoft.com/office/drawing/2014/main" id="{5DBBE097-A8DE-4CB3-9145-0FF2A5286539}"/>
                </a:ext>
              </a:extLst>
            </p:cNvPr>
            <p:cNvSpPr/>
            <p:nvPr/>
          </p:nvSpPr>
          <p:spPr>
            <a:xfrm>
              <a:off x="3128689" y="2722248"/>
              <a:ext cx="2575794" cy="307270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054" name="Picture 6" descr="Material Didactico">
              <a:extLst>
                <a:ext uri="{FF2B5EF4-FFF2-40B4-BE49-F238E27FC236}">
                  <a16:creationId xmlns:a16="http://schemas.microsoft.com/office/drawing/2014/main" id="{8AA52F44-0E25-419E-8149-DA0C943DB1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6844" y="2901766"/>
              <a:ext cx="4118702" cy="2738937"/>
            </a:xfrm>
            <a:prstGeom prst="rect">
              <a:avLst/>
            </a:prstGeom>
            <a:noFill/>
            <a:extLst>
              <a:ext uri="{909E8E84-426E-40DD-AFC4-6F175D3DCCD1}">
                <a14:hiddenFill xmlns:a14="http://schemas.microsoft.com/office/drawing/2010/main">
                  <a:solidFill>
                    <a:srgbClr val="FFFFFF"/>
                  </a:solidFill>
                </a14:hiddenFill>
              </a:ext>
            </a:extLst>
          </p:spPr>
        </p:pic>
      </p:grpSp>
      <p:pic>
        <p:nvPicPr>
          <p:cNvPr id="2056" name="Picture 8" descr="Qué son las mezclas? Tipos y técnicas de separación - Epsilon Magazine">
            <a:extLst>
              <a:ext uri="{FF2B5EF4-FFF2-40B4-BE49-F238E27FC236}">
                <a16:creationId xmlns:a16="http://schemas.microsoft.com/office/drawing/2014/main" id="{AD4F141C-EE2B-42D7-AC14-5B7A36B4AC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3746" y="2706532"/>
            <a:ext cx="2575795" cy="28632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7574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a:extLst>
              <a:ext uri="{FF2B5EF4-FFF2-40B4-BE49-F238E27FC236}">
                <a16:creationId xmlns:a16="http://schemas.microsoft.com/office/drawing/2014/main" id="{5BC77B25-F541-48DE-882B-52FF428B3FE2}"/>
              </a:ext>
            </a:extLst>
          </p:cNvPr>
          <p:cNvSpPr txBox="1"/>
          <p:nvPr/>
        </p:nvSpPr>
        <p:spPr>
          <a:xfrm>
            <a:off x="200256" y="219963"/>
            <a:ext cx="5544761" cy="584775"/>
          </a:xfrm>
          <a:prstGeom prst="rect">
            <a:avLst/>
          </a:prstGeom>
          <a:solidFill>
            <a:srgbClr val="FF0066"/>
          </a:solidFill>
        </p:spPr>
        <p:txBody>
          <a:bodyPr wrap="square" rtlCol="0">
            <a:spAutoFit/>
          </a:bodyPr>
          <a:lstStyle/>
          <a:p>
            <a:r>
              <a:rPr lang="es-AR" sz="3200" b="1" dirty="0">
                <a:solidFill>
                  <a:schemeClr val="bg1"/>
                </a:solidFill>
                <a:latin typeface="Bradley Hand ITC" panose="03070402050302030203" pitchFamily="66" charset="0"/>
              </a:rPr>
              <a:t>Métodos de separación de fases </a:t>
            </a:r>
          </a:p>
        </p:txBody>
      </p:sp>
      <p:sp>
        <p:nvSpPr>
          <p:cNvPr id="2" name="Rectángulo 1">
            <a:extLst>
              <a:ext uri="{FF2B5EF4-FFF2-40B4-BE49-F238E27FC236}">
                <a16:creationId xmlns:a16="http://schemas.microsoft.com/office/drawing/2014/main" id="{DD563E4F-3682-4C59-B6EA-ABABFAC368A5}"/>
              </a:ext>
            </a:extLst>
          </p:cNvPr>
          <p:cNvSpPr/>
          <p:nvPr/>
        </p:nvSpPr>
        <p:spPr>
          <a:xfrm>
            <a:off x="2327562" y="1720050"/>
            <a:ext cx="4488873" cy="710707"/>
          </a:xfrm>
          <a:prstGeom prst="rect">
            <a:avLst/>
          </a:prstGeom>
        </p:spPr>
        <p:txBody>
          <a:bodyPr wrap="square">
            <a:spAutoFit/>
          </a:bodyPr>
          <a:lstStyle/>
          <a:p>
            <a:pPr lvl="0" algn="ctr">
              <a:lnSpc>
                <a:spcPct val="115000"/>
              </a:lnSpc>
              <a:spcAft>
                <a:spcPts val="0"/>
              </a:spcAft>
            </a:pPr>
            <a:r>
              <a:rPr lang="es-AR" dirty="0">
                <a:solidFill>
                  <a:schemeClr val="bg1"/>
                </a:solidFill>
                <a:ea typeface="Cambria" panose="02040503050406030204" pitchFamily="18" charset="0"/>
                <a:cs typeface="Times New Roman" panose="02020603050405020304" pitchFamily="18" charset="0"/>
              </a:rPr>
              <a:t>Permite separar dos sólidos con solubilidades diferenciadas en un solvente. </a:t>
            </a:r>
            <a:endParaRPr lang="es-AR" sz="1600" dirty="0">
              <a:solidFill>
                <a:schemeClr val="bg1"/>
              </a:solidFill>
              <a:effectLst/>
              <a:ea typeface="Cambria" panose="02040503050406030204" pitchFamily="18" charset="0"/>
              <a:cs typeface="Times New Roman" panose="02020603050405020304" pitchFamily="18" charset="0"/>
            </a:endParaRPr>
          </a:p>
        </p:txBody>
      </p:sp>
      <p:sp>
        <p:nvSpPr>
          <p:cNvPr id="3" name="Rectángulo 2">
            <a:extLst>
              <a:ext uri="{FF2B5EF4-FFF2-40B4-BE49-F238E27FC236}">
                <a16:creationId xmlns:a16="http://schemas.microsoft.com/office/drawing/2014/main" id="{8BF2075B-5B3F-4C9E-A4B0-8EA6983857BE}"/>
              </a:ext>
            </a:extLst>
          </p:cNvPr>
          <p:cNvSpPr/>
          <p:nvPr/>
        </p:nvSpPr>
        <p:spPr>
          <a:xfrm>
            <a:off x="3467226" y="1319940"/>
            <a:ext cx="2209547" cy="400110"/>
          </a:xfrm>
          <a:prstGeom prst="rect">
            <a:avLst/>
          </a:prstGeom>
          <a:solidFill>
            <a:srgbClr val="00B050"/>
          </a:solidFill>
        </p:spPr>
        <p:txBody>
          <a:bodyPr wrap="square">
            <a:spAutoFit/>
          </a:bodyPr>
          <a:lstStyle/>
          <a:p>
            <a:pPr algn="ctr"/>
            <a:r>
              <a:rPr lang="es-AR" sz="2000" b="1" dirty="0">
                <a:solidFill>
                  <a:schemeClr val="bg1"/>
                </a:solidFill>
                <a:ea typeface="Cambria" panose="02040503050406030204" pitchFamily="18" charset="0"/>
                <a:cs typeface="Times New Roman" panose="02020603050405020304" pitchFamily="18" charset="0"/>
              </a:rPr>
              <a:t>EXTRACCIÓN</a:t>
            </a:r>
            <a:endParaRPr lang="es-AR" sz="2000" dirty="0"/>
          </a:p>
        </p:txBody>
      </p:sp>
      <p:grpSp>
        <p:nvGrpSpPr>
          <p:cNvPr id="5" name="Grupo 4">
            <a:extLst>
              <a:ext uri="{FF2B5EF4-FFF2-40B4-BE49-F238E27FC236}">
                <a16:creationId xmlns:a16="http://schemas.microsoft.com/office/drawing/2014/main" id="{C67620D5-DCAE-4DB4-81DD-910275DC6A38}"/>
              </a:ext>
            </a:extLst>
          </p:cNvPr>
          <p:cNvGrpSpPr/>
          <p:nvPr/>
        </p:nvGrpSpPr>
        <p:grpSpPr>
          <a:xfrm>
            <a:off x="1228436" y="2688931"/>
            <a:ext cx="7121236" cy="3154297"/>
            <a:chOff x="1136073" y="2830867"/>
            <a:chExt cx="7121236" cy="3154297"/>
          </a:xfrm>
        </p:grpSpPr>
        <p:pic>
          <p:nvPicPr>
            <p:cNvPr id="3074" name="Picture 2" descr="Generalidades para el diseño de columnas de extraccion ...">
              <a:extLst>
                <a:ext uri="{FF2B5EF4-FFF2-40B4-BE49-F238E27FC236}">
                  <a16:creationId xmlns:a16="http://schemas.microsoft.com/office/drawing/2014/main" id="{488D4A4F-DB66-4F51-833D-AF0584F815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5474" y="2830867"/>
              <a:ext cx="6073051" cy="2923522"/>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F95D521B-F0B4-4E11-B8E9-CAA528963BCB}"/>
                </a:ext>
              </a:extLst>
            </p:cNvPr>
            <p:cNvSpPr/>
            <p:nvPr/>
          </p:nvSpPr>
          <p:spPr>
            <a:xfrm>
              <a:off x="1136073" y="4719782"/>
              <a:ext cx="7121236" cy="12653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pic>
        <p:nvPicPr>
          <p:cNvPr id="3076" name="Picture 4" descr="Milanesas de Leonesa (para despertar tu creatividad) - ... en Taringa!">
            <a:extLst>
              <a:ext uri="{FF2B5EF4-FFF2-40B4-BE49-F238E27FC236}">
                <a16:creationId xmlns:a16="http://schemas.microsoft.com/office/drawing/2014/main" id="{6FEC3E4F-4C5C-42E7-B741-6A2AEC9788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4116" y="4958697"/>
            <a:ext cx="4195763" cy="1538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4349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a:extLst>
              <a:ext uri="{FF2B5EF4-FFF2-40B4-BE49-F238E27FC236}">
                <a16:creationId xmlns:a16="http://schemas.microsoft.com/office/drawing/2014/main" id="{5BC77B25-F541-48DE-882B-52FF428B3FE2}"/>
              </a:ext>
            </a:extLst>
          </p:cNvPr>
          <p:cNvSpPr txBox="1"/>
          <p:nvPr/>
        </p:nvSpPr>
        <p:spPr>
          <a:xfrm>
            <a:off x="200256" y="219963"/>
            <a:ext cx="5544761" cy="584775"/>
          </a:xfrm>
          <a:prstGeom prst="rect">
            <a:avLst/>
          </a:prstGeom>
          <a:solidFill>
            <a:srgbClr val="FF0066"/>
          </a:solidFill>
        </p:spPr>
        <p:txBody>
          <a:bodyPr wrap="square" rtlCol="0">
            <a:spAutoFit/>
          </a:bodyPr>
          <a:lstStyle/>
          <a:p>
            <a:r>
              <a:rPr lang="es-AR" sz="3200" b="1" dirty="0">
                <a:solidFill>
                  <a:schemeClr val="bg1"/>
                </a:solidFill>
                <a:latin typeface="Bradley Hand ITC" panose="03070402050302030203" pitchFamily="66" charset="0"/>
              </a:rPr>
              <a:t>Métodos de separación de fases </a:t>
            </a:r>
          </a:p>
        </p:txBody>
      </p:sp>
      <p:sp>
        <p:nvSpPr>
          <p:cNvPr id="2" name="Rectángulo 1">
            <a:extLst>
              <a:ext uri="{FF2B5EF4-FFF2-40B4-BE49-F238E27FC236}">
                <a16:creationId xmlns:a16="http://schemas.microsoft.com/office/drawing/2014/main" id="{DD563E4F-3682-4C59-B6EA-ABABFAC368A5}"/>
              </a:ext>
            </a:extLst>
          </p:cNvPr>
          <p:cNvSpPr/>
          <p:nvPr/>
        </p:nvSpPr>
        <p:spPr>
          <a:xfrm>
            <a:off x="1648690" y="1720624"/>
            <a:ext cx="5846618" cy="1029256"/>
          </a:xfrm>
          <a:prstGeom prst="rect">
            <a:avLst/>
          </a:prstGeom>
        </p:spPr>
        <p:txBody>
          <a:bodyPr wrap="square">
            <a:spAutoFit/>
          </a:bodyPr>
          <a:lstStyle/>
          <a:p>
            <a:pPr lvl="0" algn="ctr">
              <a:lnSpc>
                <a:spcPct val="115000"/>
              </a:lnSpc>
              <a:spcAft>
                <a:spcPts val="0"/>
              </a:spcAft>
            </a:pPr>
            <a:r>
              <a:rPr lang="es-AR" dirty="0">
                <a:solidFill>
                  <a:schemeClr val="bg1"/>
                </a:solidFill>
                <a:ea typeface="Cambria" panose="02040503050406030204" pitchFamily="18" charset="0"/>
                <a:cs typeface="Times New Roman" panose="02020603050405020304" pitchFamily="18" charset="0"/>
              </a:rPr>
              <a:t>Se emplea cuando las fases del sistema son sólidas y tienen partículas de tamaño diferentes. La mezcla pasa por un tamiz y las partículas de mayor tamaño quedan retenidas. </a:t>
            </a:r>
            <a:endParaRPr lang="es-AR" sz="1600" dirty="0">
              <a:solidFill>
                <a:schemeClr val="bg1"/>
              </a:solidFill>
              <a:effectLst/>
              <a:ea typeface="Cambria" panose="02040503050406030204" pitchFamily="18" charset="0"/>
              <a:cs typeface="Times New Roman" panose="02020603050405020304" pitchFamily="18" charset="0"/>
            </a:endParaRPr>
          </a:p>
        </p:txBody>
      </p:sp>
      <p:sp>
        <p:nvSpPr>
          <p:cNvPr id="3" name="Rectángulo 2">
            <a:extLst>
              <a:ext uri="{FF2B5EF4-FFF2-40B4-BE49-F238E27FC236}">
                <a16:creationId xmlns:a16="http://schemas.microsoft.com/office/drawing/2014/main" id="{8BF2075B-5B3F-4C9E-A4B0-8EA6983857BE}"/>
              </a:ext>
            </a:extLst>
          </p:cNvPr>
          <p:cNvSpPr/>
          <p:nvPr/>
        </p:nvSpPr>
        <p:spPr>
          <a:xfrm>
            <a:off x="3467226" y="1319940"/>
            <a:ext cx="2209547" cy="400110"/>
          </a:xfrm>
          <a:prstGeom prst="rect">
            <a:avLst/>
          </a:prstGeom>
          <a:solidFill>
            <a:srgbClr val="00B050"/>
          </a:solidFill>
        </p:spPr>
        <p:txBody>
          <a:bodyPr wrap="square">
            <a:spAutoFit/>
          </a:bodyPr>
          <a:lstStyle/>
          <a:p>
            <a:pPr algn="ctr"/>
            <a:r>
              <a:rPr lang="es-AR" sz="2000" b="1" dirty="0">
                <a:solidFill>
                  <a:schemeClr val="bg1"/>
                </a:solidFill>
                <a:ea typeface="Cambria" panose="02040503050406030204" pitchFamily="18" charset="0"/>
                <a:cs typeface="Times New Roman" panose="02020603050405020304" pitchFamily="18" charset="0"/>
              </a:rPr>
              <a:t>TAMIZADO</a:t>
            </a:r>
            <a:endParaRPr lang="es-AR" sz="2000" dirty="0"/>
          </a:p>
        </p:txBody>
      </p:sp>
      <p:pic>
        <p:nvPicPr>
          <p:cNvPr id="4100" name="Picture 4" descr="El Pequeño Agroindustrial: Tamizado">
            <a:extLst>
              <a:ext uri="{FF2B5EF4-FFF2-40B4-BE49-F238E27FC236}">
                <a16:creationId xmlns:a16="http://schemas.microsoft.com/office/drawing/2014/main" id="{964C873A-534F-4998-BDA5-67AA9A227E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8618" y="3103995"/>
            <a:ext cx="2428875" cy="25527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pSp>
        <p:nvGrpSpPr>
          <p:cNvPr id="7" name="Grupo 6">
            <a:extLst>
              <a:ext uri="{FF2B5EF4-FFF2-40B4-BE49-F238E27FC236}">
                <a16:creationId xmlns:a16="http://schemas.microsoft.com/office/drawing/2014/main" id="{A78BEF40-20C7-4BC8-BD7E-4F1C8D471D43}"/>
              </a:ext>
            </a:extLst>
          </p:cNvPr>
          <p:cNvGrpSpPr/>
          <p:nvPr/>
        </p:nvGrpSpPr>
        <p:grpSpPr>
          <a:xfrm>
            <a:off x="4767214" y="2987144"/>
            <a:ext cx="2978488" cy="2767112"/>
            <a:chOff x="4767214" y="2987144"/>
            <a:chExt cx="2978488" cy="2767112"/>
          </a:xfrm>
        </p:grpSpPr>
        <p:sp>
          <p:nvSpPr>
            <p:cNvPr id="6" name="Rectángulo 5">
              <a:extLst>
                <a:ext uri="{FF2B5EF4-FFF2-40B4-BE49-F238E27FC236}">
                  <a16:creationId xmlns:a16="http://schemas.microsoft.com/office/drawing/2014/main" id="{C6AC3987-CA16-40DE-AFDE-3FA5D38C053F}"/>
                </a:ext>
              </a:extLst>
            </p:cNvPr>
            <p:cNvSpPr/>
            <p:nvPr/>
          </p:nvSpPr>
          <p:spPr>
            <a:xfrm>
              <a:off x="4767214" y="2987144"/>
              <a:ext cx="2978488" cy="27671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4102" name="Picture 6" descr="2.3. Tamización S-L | Métodos de separación de sustancias">
              <a:extLst>
                <a:ext uri="{FF2B5EF4-FFF2-40B4-BE49-F238E27FC236}">
                  <a16:creationId xmlns:a16="http://schemas.microsoft.com/office/drawing/2014/main" id="{6E8C3B73-9C89-43EE-8DBB-A1E22C822D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7214" y="2987144"/>
              <a:ext cx="2978488" cy="276711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32628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65946B4-07AE-4AD1-88FA-418114A73F90}"/>
              </a:ext>
            </a:extLst>
          </p:cNvPr>
          <p:cNvSpPr txBox="1"/>
          <p:nvPr/>
        </p:nvSpPr>
        <p:spPr>
          <a:xfrm>
            <a:off x="200256" y="219963"/>
            <a:ext cx="5544761" cy="584775"/>
          </a:xfrm>
          <a:prstGeom prst="rect">
            <a:avLst/>
          </a:prstGeom>
          <a:solidFill>
            <a:srgbClr val="FF0066"/>
          </a:solidFill>
        </p:spPr>
        <p:txBody>
          <a:bodyPr wrap="square" rtlCol="0">
            <a:spAutoFit/>
          </a:bodyPr>
          <a:lstStyle/>
          <a:p>
            <a:r>
              <a:rPr lang="es-AR" sz="3200" b="1" dirty="0">
                <a:solidFill>
                  <a:schemeClr val="bg1"/>
                </a:solidFill>
                <a:latin typeface="Bradley Hand ITC" panose="03070402050302030203" pitchFamily="66" charset="0"/>
              </a:rPr>
              <a:t>Métodos de separación de fases </a:t>
            </a:r>
          </a:p>
        </p:txBody>
      </p:sp>
      <p:sp>
        <p:nvSpPr>
          <p:cNvPr id="3" name="Rectángulo 2">
            <a:extLst>
              <a:ext uri="{FF2B5EF4-FFF2-40B4-BE49-F238E27FC236}">
                <a16:creationId xmlns:a16="http://schemas.microsoft.com/office/drawing/2014/main" id="{9CC3B94F-382B-4C4F-B022-F7F264F98020}"/>
              </a:ext>
            </a:extLst>
          </p:cNvPr>
          <p:cNvSpPr/>
          <p:nvPr/>
        </p:nvSpPr>
        <p:spPr>
          <a:xfrm>
            <a:off x="2613890" y="1366120"/>
            <a:ext cx="3916219" cy="400110"/>
          </a:xfrm>
          <a:prstGeom prst="rect">
            <a:avLst/>
          </a:prstGeom>
          <a:solidFill>
            <a:srgbClr val="00B050"/>
          </a:solidFill>
        </p:spPr>
        <p:txBody>
          <a:bodyPr wrap="square">
            <a:spAutoFit/>
          </a:bodyPr>
          <a:lstStyle/>
          <a:p>
            <a:pPr algn="ctr"/>
            <a:r>
              <a:rPr lang="es-AR" sz="2000" b="1" dirty="0">
                <a:solidFill>
                  <a:schemeClr val="bg1"/>
                </a:solidFill>
                <a:ea typeface="Cambria" panose="02040503050406030204" pitchFamily="18" charset="0"/>
                <a:cs typeface="Times New Roman" panose="02020603050405020304" pitchFamily="18" charset="0"/>
              </a:rPr>
              <a:t>AHORA LES TOCA A USTEDES</a:t>
            </a:r>
            <a:endParaRPr lang="es-AR" sz="2000" dirty="0"/>
          </a:p>
        </p:txBody>
      </p:sp>
      <p:pic>
        <p:nvPicPr>
          <p:cNvPr id="5122" name="Picture 2" descr="Errores que cometemos al cocinar pasta | Excelencias Gourmet">
            <a:extLst>
              <a:ext uri="{FF2B5EF4-FFF2-40B4-BE49-F238E27FC236}">
                <a16:creationId xmlns:a16="http://schemas.microsoft.com/office/drawing/2014/main" id="{8ED29322-16D5-4981-9E70-1E7ED3012B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036" y="2466489"/>
            <a:ext cx="2181722" cy="160674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Rectángulo 4">
            <a:extLst>
              <a:ext uri="{FF2B5EF4-FFF2-40B4-BE49-F238E27FC236}">
                <a16:creationId xmlns:a16="http://schemas.microsoft.com/office/drawing/2014/main" id="{00063BD5-A63F-46D7-8801-77EDA23CA634}"/>
              </a:ext>
            </a:extLst>
          </p:cNvPr>
          <p:cNvSpPr/>
          <p:nvPr/>
        </p:nvSpPr>
        <p:spPr>
          <a:xfrm>
            <a:off x="709725" y="4343622"/>
            <a:ext cx="1451583" cy="400110"/>
          </a:xfrm>
          <a:prstGeom prst="rect">
            <a:avLst/>
          </a:prstGeom>
          <a:solidFill>
            <a:srgbClr val="0070C0"/>
          </a:solidFill>
        </p:spPr>
        <p:txBody>
          <a:bodyPr wrap="square">
            <a:spAutoFit/>
          </a:bodyPr>
          <a:lstStyle/>
          <a:p>
            <a:pPr algn="ctr"/>
            <a:r>
              <a:rPr lang="es-AR" sz="2000" b="1" dirty="0">
                <a:solidFill>
                  <a:schemeClr val="bg1"/>
                </a:solidFill>
                <a:ea typeface="Cambria" panose="02040503050406030204" pitchFamily="18" charset="0"/>
                <a:cs typeface="Times New Roman" panose="02020603050405020304" pitchFamily="18" charset="0"/>
              </a:rPr>
              <a:t>FILTRADO</a:t>
            </a:r>
            <a:endParaRPr lang="es-AR" sz="2000" dirty="0"/>
          </a:p>
        </p:txBody>
      </p:sp>
      <p:pic>
        <p:nvPicPr>
          <p:cNvPr id="5124" name="Picture 4" descr="Y no se olviden de tamizar la harina... - Horno ATMA - recetas ...">
            <a:extLst>
              <a:ext uri="{FF2B5EF4-FFF2-40B4-BE49-F238E27FC236}">
                <a16:creationId xmlns:a16="http://schemas.microsoft.com/office/drawing/2014/main" id="{F7A2FF56-9AE8-42C2-924D-BA9122C9D7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4052" y="2466489"/>
            <a:ext cx="2677912" cy="160674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7" name="Rectángulo 6">
            <a:extLst>
              <a:ext uri="{FF2B5EF4-FFF2-40B4-BE49-F238E27FC236}">
                <a16:creationId xmlns:a16="http://schemas.microsoft.com/office/drawing/2014/main" id="{DC903DF2-4ECF-4D5C-A031-AE5C08FF4C7D}"/>
              </a:ext>
            </a:extLst>
          </p:cNvPr>
          <p:cNvSpPr/>
          <p:nvPr/>
        </p:nvSpPr>
        <p:spPr>
          <a:xfrm>
            <a:off x="6926116" y="4343622"/>
            <a:ext cx="1451583" cy="400110"/>
          </a:xfrm>
          <a:prstGeom prst="rect">
            <a:avLst/>
          </a:prstGeom>
          <a:solidFill>
            <a:srgbClr val="0070C0"/>
          </a:solidFill>
        </p:spPr>
        <p:txBody>
          <a:bodyPr wrap="square">
            <a:spAutoFit/>
          </a:bodyPr>
          <a:lstStyle/>
          <a:p>
            <a:pPr algn="ctr"/>
            <a:r>
              <a:rPr lang="es-AR" sz="2000" b="1" dirty="0">
                <a:solidFill>
                  <a:schemeClr val="bg1"/>
                </a:solidFill>
                <a:ea typeface="Cambria" panose="02040503050406030204" pitchFamily="18" charset="0"/>
                <a:cs typeface="Times New Roman" panose="02020603050405020304" pitchFamily="18" charset="0"/>
              </a:rPr>
              <a:t>TAMIZADO</a:t>
            </a:r>
            <a:endParaRPr lang="es-AR" sz="2000" dirty="0"/>
          </a:p>
        </p:txBody>
      </p:sp>
      <p:pic>
        <p:nvPicPr>
          <p:cNvPr id="5126" name="Picture 6" descr="Advierten que los saquitos de té contaminan la bebida con millones ...">
            <a:extLst>
              <a:ext uri="{FF2B5EF4-FFF2-40B4-BE49-F238E27FC236}">
                <a16:creationId xmlns:a16="http://schemas.microsoft.com/office/drawing/2014/main" id="{6916295D-D1B3-465A-9B22-035B513BFB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3758" y="4773495"/>
            <a:ext cx="2854678" cy="160674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9" name="Rectángulo 8">
            <a:extLst>
              <a:ext uri="{FF2B5EF4-FFF2-40B4-BE49-F238E27FC236}">
                <a16:creationId xmlns:a16="http://schemas.microsoft.com/office/drawing/2014/main" id="{636411F5-D50A-44BC-8B3B-54CE34443F3A}"/>
              </a:ext>
            </a:extLst>
          </p:cNvPr>
          <p:cNvSpPr/>
          <p:nvPr/>
        </p:nvSpPr>
        <p:spPr>
          <a:xfrm>
            <a:off x="3546763" y="4143567"/>
            <a:ext cx="1575117" cy="400110"/>
          </a:xfrm>
          <a:prstGeom prst="rect">
            <a:avLst/>
          </a:prstGeom>
          <a:solidFill>
            <a:srgbClr val="0070C0"/>
          </a:solidFill>
        </p:spPr>
        <p:txBody>
          <a:bodyPr wrap="square">
            <a:spAutoFit/>
          </a:bodyPr>
          <a:lstStyle/>
          <a:p>
            <a:pPr algn="ctr"/>
            <a:r>
              <a:rPr lang="es-AR" sz="2000" b="1" dirty="0">
                <a:solidFill>
                  <a:schemeClr val="bg1"/>
                </a:solidFill>
                <a:ea typeface="Cambria" panose="02040503050406030204" pitchFamily="18" charset="0"/>
                <a:cs typeface="Times New Roman" panose="02020603050405020304" pitchFamily="18" charset="0"/>
              </a:rPr>
              <a:t>EXTRACCIÓN</a:t>
            </a:r>
            <a:endParaRPr lang="es-AR" sz="2000" dirty="0"/>
          </a:p>
        </p:txBody>
      </p:sp>
    </p:spTree>
    <p:extLst>
      <p:ext uri="{BB962C8B-B14F-4D97-AF65-F5344CB8AC3E}">
        <p14:creationId xmlns:p14="http://schemas.microsoft.com/office/powerpoint/2010/main" val="3199142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0">
            <a:extLst>
              <a:ext uri="{FF2B5EF4-FFF2-40B4-BE49-F238E27FC236}">
                <a16:creationId xmlns:a16="http://schemas.microsoft.com/office/drawing/2014/main" id="{110B3E2A-A322-425E-8F56-11A321038845}"/>
              </a:ext>
            </a:extLst>
          </p:cNvPr>
          <p:cNvSpPr/>
          <p:nvPr/>
        </p:nvSpPr>
        <p:spPr>
          <a:xfrm>
            <a:off x="2339752" y="2156800"/>
            <a:ext cx="4536504" cy="2308324"/>
          </a:xfrm>
          <a:prstGeom prst="rect">
            <a:avLst/>
          </a:prstGeom>
        </p:spPr>
        <p:txBody>
          <a:bodyPr wrap="square">
            <a:spAutoFit/>
          </a:bodyPr>
          <a:lstStyle/>
          <a:p>
            <a:pPr algn="ctr"/>
            <a:r>
              <a:rPr lang="es-AR" sz="4400" b="1" dirty="0" err="1">
                <a:solidFill>
                  <a:srgbClr val="FF0066"/>
                </a:solidFill>
              </a:rPr>
              <a:t>Checkpoint</a:t>
            </a:r>
            <a:r>
              <a:rPr lang="es-AR" sz="4400" b="1" dirty="0">
                <a:solidFill>
                  <a:srgbClr val="FF0066"/>
                </a:solidFill>
              </a:rPr>
              <a:t> #2</a:t>
            </a:r>
          </a:p>
          <a:p>
            <a:pPr algn="ctr"/>
            <a:r>
              <a:rPr lang="es-AR" sz="4400" b="1" dirty="0">
                <a:solidFill>
                  <a:schemeClr val="bg1"/>
                </a:solidFill>
              </a:rPr>
              <a:t>¿SEGUIMOS BIEN?</a:t>
            </a:r>
          </a:p>
          <a:p>
            <a:pPr algn="ctr"/>
            <a:r>
              <a:rPr lang="es-AR" sz="2800" b="1" dirty="0">
                <a:solidFill>
                  <a:schemeClr val="bg1"/>
                </a:solidFill>
              </a:rPr>
              <a:t>AHORA SE PUEDE PONER UN POCO MÁS COMPLEJO</a:t>
            </a:r>
            <a:endParaRPr lang="es-AR" sz="2800" dirty="0"/>
          </a:p>
        </p:txBody>
      </p:sp>
    </p:spTree>
    <p:extLst>
      <p:ext uri="{BB962C8B-B14F-4D97-AF65-F5344CB8AC3E}">
        <p14:creationId xmlns:p14="http://schemas.microsoft.com/office/powerpoint/2010/main" val="2584844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92365" y="983269"/>
            <a:ext cx="8663707" cy="923330"/>
          </a:xfrm>
          <a:prstGeom prst="rect">
            <a:avLst/>
          </a:prstGeom>
        </p:spPr>
        <p:txBody>
          <a:bodyPr wrap="square">
            <a:spAutoFit/>
          </a:bodyPr>
          <a:lstStyle/>
          <a:p>
            <a:r>
              <a:rPr lang="es-AR" dirty="0">
                <a:solidFill>
                  <a:schemeClr val="bg1"/>
                </a:solidFill>
              </a:rPr>
              <a:t>Para poder identificar y analizar los componentes de una mezcla es necesario </a:t>
            </a:r>
            <a:r>
              <a:rPr lang="es-AR" b="1" dirty="0">
                <a:solidFill>
                  <a:srgbClr val="FF0066"/>
                </a:solidFill>
              </a:rPr>
              <a:t>separarlos</a:t>
            </a:r>
            <a:r>
              <a:rPr lang="es-AR" dirty="0">
                <a:solidFill>
                  <a:schemeClr val="bg1"/>
                </a:solidFill>
              </a:rPr>
              <a:t>.</a:t>
            </a:r>
          </a:p>
          <a:p>
            <a:r>
              <a:rPr lang="es-AR" dirty="0">
                <a:solidFill>
                  <a:schemeClr val="bg1"/>
                </a:solidFill>
              </a:rPr>
              <a:t>Esto se puede lograr por medio de distintos </a:t>
            </a:r>
            <a:r>
              <a:rPr lang="es-AR" b="1" dirty="0">
                <a:solidFill>
                  <a:srgbClr val="FF0066"/>
                </a:solidFill>
              </a:rPr>
              <a:t>métodos físicos y químicos</a:t>
            </a:r>
            <a:r>
              <a:rPr lang="es-AR" dirty="0">
                <a:solidFill>
                  <a:schemeClr val="bg1"/>
                </a:solidFill>
              </a:rPr>
              <a:t>. </a:t>
            </a:r>
          </a:p>
          <a:p>
            <a:r>
              <a:rPr lang="es-AR" dirty="0">
                <a:solidFill>
                  <a:schemeClr val="bg1"/>
                </a:solidFill>
              </a:rPr>
              <a:t>La </a:t>
            </a:r>
            <a:r>
              <a:rPr lang="es-AR" b="1" dirty="0">
                <a:solidFill>
                  <a:srgbClr val="FF0066"/>
                </a:solidFill>
              </a:rPr>
              <a:t>elección del método </a:t>
            </a:r>
            <a:r>
              <a:rPr lang="es-AR" dirty="0">
                <a:solidFill>
                  <a:schemeClr val="bg1"/>
                </a:solidFill>
              </a:rPr>
              <a:t>dependerá de las características de la mezcla y sus componentes.</a:t>
            </a:r>
            <a:endParaRPr lang="es-AR" dirty="0">
              <a:solidFill>
                <a:schemeClr val="bg1"/>
              </a:solidFill>
              <a:effectLst/>
            </a:endParaRPr>
          </a:p>
        </p:txBody>
      </p:sp>
      <p:sp>
        <p:nvSpPr>
          <p:cNvPr id="21" name="CuadroTexto 20">
            <a:extLst>
              <a:ext uri="{FF2B5EF4-FFF2-40B4-BE49-F238E27FC236}">
                <a16:creationId xmlns:a16="http://schemas.microsoft.com/office/drawing/2014/main" id="{5BC77B25-F541-48DE-882B-52FF428B3FE2}"/>
              </a:ext>
            </a:extLst>
          </p:cNvPr>
          <p:cNvSpPr txBox="1"/>
          <p:nvPr/>
        </p:nvSpPr>
        <p:spPr>
          <a:xfrm>
            <a:off x="200257" y="219963"/>
            <a:ext cx="4611888" cy="646331"/>
          </a:xfrm>
          <a:prstGeom prst="rect">
            <a:avLst/>
          </a:prstGeom>
          <a:solidFill>
            <a:srgbClr val="FF0066"/>
          </a:solidFill>
        </p:spPr>
        <p:txBody>
          <a:bodyPr wrap="square" rtlCol="0">
            <a:spAutoFit/>
          </a:bodyPr>
          <a:lstStyle/>
          <a:p>
            <a:r>
              <a:rPr lang="es-AR" sz="3600" b="1" dirty="0">
                <a:solidFill>
                  <a:schemeClr val="bg1"/>
                </a:solidFill>
                <a:latin typeface="Bradley Hand ITC" panose="03070402050302030203" pitchFamily="66" charset="0"/>
              </a:rPr>
              <a:t>Separación de mezclas</a:t>
            </a:r>
          </a:p>
        </p:txBody>
      </p:sp>
      <p:sp>
        <p:nvSpPr>
          <p:cNvPr id="4" name="TextBox 9">
            <a:extLst>
              <a:ext uri="{FF2B5EF4-FFF2-40B4-BE49-F238E27FC236}">
                <a16:creationId xmlns:a16="http://schemas.microsoft.com/office/drawing/2014/main" id="{222EDC8D-91AC-44F0-9B6F-35A67F01E43F}"/>
              </a:ext>
            </a:extLst>
          </p:cNvPr>
          <p:cNvSpPr txBox="1"/>
          <p:nvPr/>
        </p:nvSpPr>
        <p:spPr>
          <a:xfrm>
            <a:off x="803604" y="2240093"/>
            <a:ext cx="2568677" cy="830997"/>
          </a:xfrm>
          <a:prstGeom prst="rect">
            <a:avLst/>
          </a:prstGeom>
          <a:noFill/>
        </p:spPr>
        <p:txBody>
          <a:bodyPr wrap="square" rtlCol="0">
            <a:spAutoFit/>
          </a:bodyPr>
          <a:lstStyle/>
          <a:p>
            <a:pPr algn="ctr"/>
            <a:r>
              <a:rPr lang="es-AR" sz="2400" b="1" dirty="0">
                <a:solidFill>
                  <a:srgbClr val="FFFFCC"/>
                </a:solidFill>
              </a:rPr>
              <a:t>HOMOGÉNEAS</a:t>
            </a:r>
          </a:p>
          <a:p>
            <a:pPr algn="ctr"/>
            <a:r>
              <a:rPr lang="es-AR" sz="2400" dirty="0">
                <a:solidFill>
                  <a:schemeClr val="bg1"/>
                </a:solidFill>
              </a:rPr>
              <a:t>Soluciones</a:t>
            </a:r>
          </a:p>
        </p:txBody>
      </p:sp>
      <p:sp>
        <p:nvSpPr>
          <p:cNvPr id="7" name="TextBox 26">
            <a:extLst>
              <a:ext uri="{FF2B5EF4-FFF2-40B4-BE49-F238E27FC236}">
                <a16:creationId xmlns:a16="http://schemas.microsoft.com/office/drawing/2014/main" id="{6CFFA8DE-A16F-4623-9656-6BAC2C152F99}"/>
              </a:ext>
            </a:extLst>
          </p:cNvPr>
          <p:cNvSpPr txBox="1"/>
          <p:nvPr/>
        </p:nvSpPr>
        <p:spPr>
          <a:xfrm>
            <a:off x="5326438" y="2244778"/>
            <a:ext cx="2838467" cy="830997"/>
          </a:xfrm>
          <a:prstGeom prst="rect">
            <a:avLst/>
          </a:prstGeom>
          <a:noFill/>
        </p:spPr>
        <p:txBody>
          <a:bodyPr wrap="square" rtlCol="0">
            <a:spAutoFit/>
          </a:bodyPr>
          <a:lstStyle/>
          <a:p>
            <a:pPr algn="ctr"/>
            <a:r>
              <a:rPr lang="es-AR" sz="2400" b="1" dirty="0">
                <a:solidFill>
                  <a:srgbClr val="FFFFCC"/>
                </a:solidFill>
              </a:rPr>
              <a:t>HETEROGÉNEAS</a:t>
            </a:r>
          </a:p>
          <a:p>
            <a:pPr algn="ctr"/>
            <a:r>
              <a:rPr lang="es-AR" sz="2400" dirty="0">
                <a:solidFill>
                  <a:schemeClr val="bg1"/>
                </a:solidFill>
              </a:rPr>
              <a:t>Dispersiones</a:t>
            </a:r>
          </a:p>
        </p:txBody>
      </p:sp>
      <p:sp>
        <p:nvSpPr>
          <p:cNvPr id="10" name="Flecha: a la derecha 9">
            <a:extLst>
              <a:ext uri="{FF2B5EF4-FFF2-40B4-BE49-F238E27FC236}">
                <a16:creationId xmlns:a16="http://schemas.microsoft.com/office/drawing/2014/main" id="{1E3D8C08-8999-478D-A4EB-9EA9E18C56D7}"/>
              </a:ext>
            </a:extLst>
          </p:cNvPr>
          <p:cNvSpPr/>
          <p:nvPr/>
        </p:nvSpPr>
        <p:spPr>
          <a:xfrm rot="5400000">
            <a:off x="1849615" y="3206948"/>
            <a:ext cx="476654" cy="406400"/>
          </a:xfrm>
          <a:prstGeom prst="rightArrow">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 name="Flecha: a la derecha 13">
            <a:extLst>
              <a:ext uri="{FF2B5EF4-FFF2-40B4-BE49-F238E27FC236}">
                <a16:creationId xmlns:a16="http://schemas.microsoft.com/office/drawing/2014/main" id="{16C4A2A7-8D05-4DD0-B100-3329EB1C9BE9}"/>
              </a:ext>
            </a:extLst>
          </p:cNvPr>
          <p:cNvSpPr/>
          <p:nvPr/>
        </p:nvSpPr>
        <p:spPr>
          <a:xfrm rot="5400000">
            <a:off x="6507344" y="3206948"/>
            <a:ext cx="476655" cy="406400"/>
          </a:xfrm>
          <a:prstGeom prst="rightArrow">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 name="TextBox 9">
            <a:extLst>
              <a:ext uri="{FF2B5EF4-FFF2-40B4-BE49-F238E27FC236}">
                <a16:creationId xmlns:a16="http://schemas.microsoft.com/office/drawing/2014/main" id="{CD4056B3-D23F-4FB6-AB6C-62D9E9CD126E}"/>
              </a:ext>
            </a:extLst>
          </p:cNvPr>
          <p:cNvSpPr txBox="1"/>
          <p:nvPr/>
        </p:nvSpPr>
        <p:spPr>
          <a:xfrm>
            <a:off x="200257" y="3782226"/>
            <a:ext cx="3937093" cy="954107"/>
          </a:xfrm>
          <a:prstGeom prst="rect">
            <a:avLst/>
          </a:prstGeom>
          <a:noFill/>
        </p:spPr>
        <p:txBody>
          <a:bodyPr wrap="square" rtlCol="0">
            <a:spAutoFit/>
          </a:bodyPr>
          <a:lstStyle/>
          <a:p>
            <a:pPr algn="ctr"/>
            <a:r>
              <a:rPr lang="es-AR" sz="2400" dirty="0">
                <a:solidFill>
                  <a:schemeClr val="bg1"/>
                </a:solidFill>
              </a:rPr>
              <a:t>Métodos de </a:t>
            </a:r>
            <a:r>
              <a:rPr lang="es-AR" sz="2400" b="1" dirty="0">
                <a:solidFill>
                  <a:srgbClr val="FFFFCC"/>
                </a:solidFill>
              </a:rPr>
              <a:t>fraccionamiento</a:t>
            </a:r>
          </a:p>
          <a:p>
            <a:pPr algn="ctr"/>
            <a:r>
              <a:rPr lang="es-AR" sz="1600" dirty="0">
                <a:solidFill>
                  <a:schemeClr val="bg1"/>
                </a:solidFill>
              </a:rPr>
              <a:t>Procedimientos que permiten separar los componentes de una mezcla homogénea.</a:t>
            </a:r>
            <a:endParaRPr lang="es-AR" sz="2400" dirty="0">
              <a:solidFill>
                <a:schemeClr val="bg1"/>
              </a:solidFill>
            </a:endParaRPr>
          </a:p>
        </p:txBody>
      </p:sp>
      <p:sp>
        <p:nvSpPr>
          <p:cNvPr id="16" name="TextBox 9">
            <a:extLst>
              <a:ext uri="{FF2B5EF4-FFF2-40B4-BE49-F238E27FC236}">
                <a16:creationId xmlns:a16="http://schemas.microsoft.com/office/drawing/2014/main" id="{A9275392-0DCA-4622-B6C9-61700075E617}"/>
              </a:ext>
            </a:extLst>
          </p:cNvPr>
          <p:cNvSpPr txBox="1"/>
          <p:nvPr/>
        </p:nvSpPr>
        <p:spPr>
          <a:xfrm>
            <a:off x="4355063" y="3782226"/>
            <a:ext cx="4781215" cy="1261884"/>
          </a:xfrm>
          <a:prstGeom prst="rect">
            <a:avLst/>
          </a:prstGeom>
          <a:noFill/>
        </p:spPr>
        <p:txBody>
          <a:bodyPr wrap="square" rtlCol="0">
            <a:spAutoFit/>
          </a:bodyPr>
          <a:lstStyle/>
          <a:p>
            <a:pPr algn="ctr"/>
            <a:r>
              <a:rPr lang="es-AR" sz="2400" dirty="0">
                <a:solidFill>
                  <a:schemeClr val="bg1"/>
                </a:solidFill>
              </a:rPr>
              <a:t>Métodos de </a:t>
            </a:r>
            <a:r>
              <a:rPr lang="es-AR" sz="2400" b="1" dirty="0">
                <a:solidFill>
                  <a:srgbClr val="FFFFCC"/>
                </a:solidFill>
              </a:rPr>
              <a:t>separación</a:t>
            </a:r>
            <a:r>
              <a:rPr lang="es-AR" sz="2400" dirty="0">
                <a:solidFill>
                  <a:schemeClr val="bg1"/>
                </a:solidFill>
              </a:rPr>
              <a:t> de fases</a:t>
            </a:r>
          </a:p>
          <a:p>
            <a:pPr algn="ctr"/>
            <a:r>
              <a:rPr lang="es-AR" sz="1600" dirty="0">
                <a:solidFill>
                  <a:schemeClr val="bg1"/>
                </a:solidFill>
              </a:rPr>
              <a:t>Procedimientos físicos y mecánicos cuyo objetivo es separar las diferentes fases de una mezcla heterogénea</a:t>
            </a:r>
            <a:endParaRPr lang="es-AR" sz="2000" dirty="0">
              <a:solidFill>
                <a:schemeClr val="bg1"/>
              </a:solidFill>
            </a:endParaRPr>
          </a:p>
          <a:p>
            <a:pPr algn="ctr"/>
            <a:endParaRPr lang="es-AR" sz="2000" dirty="0">
              <a:solidFill>
                <a:schemeClr val="bg1"/>
              </a:solidFill>
            </a:endParaRPr>
          </a:p>
        </p:txBody>
      </p:sp>
      <p:sp>
        <p:nvSpPr>
          <p:cNvPr id="17" name="CuadroTexto 16">
            <a:extLst>
              <a:ext uri="{FF2B5EF4-FFF2-40B4-BE49-F238E27FC236}">
                <a16:creationId xmlns:a16="http://schemas.microsoft.com/office/drawing/2014/main" id="{3D2E4329-98E5-4188-9B3B-611DEB0DFC1C}"/>
              </a:ext>
            </a:extLst>
          </p:cNvPr>
          <p:cNvSpPr txBox="1"/>
          <p:nvPr/>
        </p:nvSpPr>
        <p:spPr>
          <a:xfrm>
            <a:off x="1090200" y="4946717"/>
            <a:ext cx="1995483" cy="1015663"/>
          </a:xfrm>
          <a:prstGeom prst="rect">
            <a:avLst/>
          </a:prstGeom>
          <a:noFill/>
        </p:spPr>
        <p:txBody>
          <a:bodyPr wrap="none" rtlCol="0">
            <a:spAutoFit/>
          </a:bodyPr>
          <a:lstStyle/>
          <a:p>
            <a:pPr marL="285750" indent="-285750">
              <a:buFont typeface="Arial" panose="020B0604020202020204" pitchFamily="34" charset="0"/>
              <a:buChar char="•"/>
            </a:pPr>
            <a:r>
              <a:rPr lang="es-AR" sz="2000" b="1" dirty="0">
                <a:solidFill>
                  <a:schemeClr val="bg1"/>
                </a:solidFill>
              </a:rPr>
              <a:t>Destilación</a:t>
            </a:r>
          </a:p>
          <a:p>
            <a:pPr marL="285750" indent="-285750">
              <a:buFont typeface="Arial" panose="020B0604020202020204" pitchFamily="34" charset="0"/>
              <a:buChar char="•"/>
            </a:pPr>
            <a:r>
              <a:rPr lang="es-AR" sz="2000" b="1" dirty="0">
                <a:solidFill>
                  <a:schemeClr val="bg1"/>
                </a:solidFill>
              </a:rPr>
              <a:t>Cristalización</a:t>
            </a:r>
          </a:p>
          <a:p>
            <a:pPr marL="285750" indent="-285750">
              <a:buFont typeface="Arial" panose="020B0604020202020204" pitchFamily="34" charset="0"/>
              <a:buChar char="•"/>
            </a:pPr>
            <a:r>
              <a:rPr lang="es-AR" sz="2000" b="1" dirty="0">
                <a:solidFill>
                  <a:schemeClr val="bg1"/>
                </a:solidFill>
              </a:rPr>
              <a:t>Cromatografía</a:t>
            </a:r>
          </a:p>
        </p:txBody>
      </p:sp>
      <p:sp>
        <p:nvSpPr>
          <p:cNvPr id="18" name="CuadroTexto 17">
            <a:extLst>
              <a:ext uri="{FF2B5EF4-FFF2-40B4-BE49-F238E27FC236}">
                <a16:creationId xmlns:a16="http://schemas.microsoft.com/office/drawing/2014/main" id="{FE4F9682-2FEC-42F4-AAFE-2932878CA702}"/>
              </a:ext>
            </a:extLst>
          </p:cNvPr>
          <p:cNvSpPr txBox="1"/>
          <p:nvPr/>
        </p:nvSpPr>
        <p:spPr>
          <a:xfrm>
            <a:off x="5812584" y="4946717"/>
            <a:ext cx="2026196" cy="1323439"/>
          </a:xfrm>
          <a:prstGeom prst="rect">
            <a:avLst/>
          </a:prstGeom>
          <a:noFill/>
        </p:spPr>
        <p:txBody>
          <a:bodyPr wrap="none" rtlCol="0">
            <a:spAutoFit/>
          </a:bodyPr>
          <a:lstStyle/>
          <a:p>
            <a:pPr marL="285750" indent="-285750">
              <a:buFont typeface="Arial" panose="020B0604020202020204" pitchFamily="34" charset="0"/>
              <a:buChar char="•"/>
            </a:pPr>
            <a:r>
              <a:rPr lang="es-AR" sz="2000" b="1" dirty="0">
                <a:solidFill>
                  <a:schemeClr val="bg1"/>
                </a:solidFill>
              </a:rPr>
              <a:t>Centrifugación</a:t>
            </a:r>
          </a:p>
          <a:p>
            <a:pPr marL="285750" indent="-285750">
              <a:buFont typeface="Arial" panose="020B0604020202020204" pitchFamily="34" charset="0"/>
              <a:buChar char="•"/>
            </a:pPr>
            <a:r>
              <a:rPr lang="es-AR" sz="2000" b="1" dirty="0">
                <a:solidFill>
                  <a:schemeClr val="bg1"/>
                </a:solidFill>
              </a:rPr>
              <a:t>Filtración</a:t>
            </a:r>
          </a:p>
          <a:p>
            <a:pPr marL="285750" indent="-285750">
              <a:buFont typeface="Arial" panose="020B0604020202020204" pitchFamily="34" charset="0"/>
              <a:buChar char="•"/>
            </a:pPr>
            <a:r>
              <a:rPr lang="es-AR" sz="2000" b="1" dirty="0">
                <a:solidFill>
                  <a:schemeClr val="bg1"/>
                </a:solidFill>
              </a:rPr>
              <a:t>Extracción</a:t>
            </a:r>
          </a:p>
          <a:p>
            <a:pPr marL="285750" indent="-285750">
              <a:buFont typeface="Arial" panose="020B0604020202020204" pitchFamily="34" charset="0"/>
              <a:buChar char="•"/>
            </a:pPr>
            <a:r>
              <a:rPr lang="es-AR" sz="2000" b="1" dirty="0">
                <a:solidFill>
                  <a:schemeClr val="bg1"/>
                </a:solidFill>
              </a:rPr>
              <a:t>Tamizado</a:t>
            </a:r>
          </a:p>
        </p:txBody>
      </p:sp>
      <p:sp>
        <p:nvSpPr>
          <p:cNvPr id="13" name="Rectángulo 12">
            <a:extLst>
              <a:ext uri="{FF2B5EF4-FFF2-40B4-BE49-F238E27FC236}">
                <a16:creationId xmlns:a16="http://schemas.microsoft.com/office/drawing/2014/main" id="{AA621B8F-1E46-47F8-9DB4-58971A7FC4C1}"/>
              </a:ext>
            </a:extLst>
          </p:cNvPr>
          <p:cNvSpPr/>
          <p:nvPr/>
        </p:nvSpPr>
        <p:spPr>
          <a:xfrm>
            <a:off x="1059487" y="4946717"/>
            <a:ext cx="2026196" cy="1015663"/>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112316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a:extLst>
              <a:ext uri="{FF2B5EF4-FFF2-40B4-BE49-F238E27FC236}">
                <a16:creationId xmlns:a16="http://schemas.microsoft.com/office/drawing/2014/main" id="{5BC77B25-F541-48DE-882B-52FF428B3FE2}"/>
              </a:ext>
            </a:extLst>
          </p:cNvPr>
          <p:cNvSpPr txBox="1"/>
          <p:nvPr/>
        </p:nvSpPr>
        <p:spPr>
          <a:xfrm>
            <a:off x="200256" y="219963"/>
            <a:ext cx="4953635" cy="584775"/>
          </a:xfrm>
          <a:prstGeom prst="rect">
            <a:avLst/>
          </a:prstGeom>
          <a:solidFill>
            <a:srgbClr val="FF0066"/>
          </a:solidFill>
        </p:spPr>
        <p:txBody>
          <a:bodyPr wrap="square" rtlCol="0">
            <a:spAutoFit/>
          </a:bodyPr>
          <a:lstStyle/>
          <a:p>
            <a:r>
              <a:rPr lang="es-AR" sz="3200" b="1" dirty="0">
                <a:solidFill>
                  <a:schemeClr val="bg1"/>
                </a:solidFill>
                <a:latin typeface="Bradley Hand ITC" panose="03070402050302030203" pitchFamily="66" charset="0"/>
              </a:rPr>
              <a:t>Métodos de fraccionamiento</a:t>
            </a:r>
          </a:p>
        </p:txBody>
      </p:sp>
      <p:sp>
        <p:nvSpPr>
          <p:cNvPr id="3" name="Rectángulo 2">
            <a:extLst>
              <a:ext uri="{FF2B5EF4-FFF2-40B4-BE49-F238E27FC236}">
                <a16:creationId xmlns:a16="http://schemas.microsoft.com/office/drawing/2014/main" id="{8BF2075B-5B3F-4C9E-A4B0-8EA6983857BE}"/>
              </a:ext>
            </a:extLst>
          </p:cNvPr>
          <p:cNvSpPr/>
          <p:nvPr/>
        </p:nvSpPr>
        <p:spPr>
          <a:xfrm>
            <a:off x="3467226" y="1319940"/>
            <a:ext cx="2209547" cy="400110"/>
          </a:xfrm>
          <a:prstGeom prst="rect">
            <a:avLst/>
          </a:prstGeom>
          <a:solidFill>
            <a:srgbClr val="00B050"/>
          </a:solidFill>
        </p:spPr>
        <p:txBody>
          <a:bodyPr wrap="square">
            <a:spAutoFit/>
          </a:bodyPr>
          <a:lstStyle/>
          <a:p>
            <a:pPr algn="ctr"/>
            <a:r>
              <a:rPr lang="es-AR" sz="2000" b="1" dirty="0">
                <a:solidFill>
                  <a:schemeClr val="bg1"/>
                </a:solidFill>
                <a:ea typeface="Cambria" panose="02040503050406030204" pitchFamily="18" charset="0"/>
                <a:cs typeface="Times New Roman" panose="02020603050405020304" pitchFamily="18" charset="0"/>
              </a:rPr>
              <a:t>DESTILACIÓN</a:t>
            </a:r>
            <a:endParaRPr lang="es-AR" sz="2000" dirty="0"/>
          </a:p>
        </p:txBody>
      </p:sp>
      <p:sp>
        <p:nvSpPr>
          <p:cNvPr id="4" name="Rectángulo 3">
            <a:extLst>
              <a:ext uri="{FF2B5EF4-FFF2-40B4-BE49-F238E27FC236}">
                <a16:creationId xmlns:a16="http://schemas.microsoft.com/office/drawing/2014/main" id="{F6D81C78-E8F6-441F-B83E-DE7D90079A87}"/>
              </a:ext>
            </a:extLst>
          </p:cNvPr>
          <p:cNvSpPr/>
          <p:nvPr/>
        </p:nvSpPr>
        <p:spPr>
          <a:xfrm>
            <a:off x="200256" y="1720624"/>
            <a:ext cx="8786725" cy="1666354"/>
          </a:xfrm>
          <a:prstGeom prst="rect">
            <a:avLst/>
          </a:prstGeom>
        </p:spPr>
        <p:txBody>
          <a:bodyPr wrap="square">
            <a:spAutoFit/>
          </a:bodyPr>
          <a:lstStyle/>
          <a:p>
            <a:pPr lvl="0" algn="ctr">
              <a:lnSpc>
                <a:spcPct val="115000"/>
              </a:lnSpc>
              <a:spcAft>
                <a:spcPts val="0"/>
              </a:spcAft>
            </a:pPr>
            <a:r>
              <a:rPr lang="es-AR" dirty="0">
                <a:solidFill>
                  <a:schemeClr val="bg1"/>
                </a:solidFill>
                <a:ea typeface="Cambria" panose="02040503050406030204" pitchFamily="18" charset="0"/>
                <a:cs typeface="Times New Roman" panose="02020603050405020304" pitchFamily="18" charset="0"/>
              </a:rPr>
              <a:t>Las sustancias que componen una solución tienen diferentes temperaturas de ebullición. Esta diferencia se puede aprovechar para separarlas. Si uno de los componentes es un sólido y el otro es un líquido o si ambos son líquidos pero con puntos de ebullición marcadamente diferentes, es suficiente con realizar una destilación simple.  Cuando la diferencia entre los puntos de ebullición no es muy grande debe utilizarse una destilación fraccionada. </a:t>
            </a:r>
            <a:endParaRPr lang="es-AR" sz="1600" dirty="0">
              <a:solidFill>
                <a:schemeClr val="bg1"/>
              </a:solidFill>
              <a:effectLst/>
              <a:ea typeface="Cambria" panose="02040503050406030204" pitchFamily="18" charset="0"/>
              <a:cs typeface="Times New Roman" panose="02020603050405020304" pitchFamily="18" charset="0"/>
            </a:endParaRPr>
          </a:p>
        </p:txBody>
      </p:sp>
      <p:pic>
        <p:nvPicPr>
          <p:cNvPr id="24578" name="Picture 2" descr="Destilación simple - Monografias.com">
            <a:extLst>
              <a:ext uri="{FF2B5EF4-FFF2-40B4-BE49-F238E27FC236}">
                <a16:creationId xmlns:a16="http://schemas.microsoft.com/office/drawing/2014/main" id="{46855FB9-367E-49CF-BCF9-9C34208010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3642" y="3727723"/>
            <a:ext cx="3011438" cy="26730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pSp>
        <p:nvGrpSpPr>
          <p:cNvPr id="5" name="Grupo 4">
            <a:extLst>
              <a:ext uri="{FF2B5EF4-FFF2-40B4-BE49-F238E27FC236}">
                <a16:creationId xmlns:a16="http://schemas.microsoft.com/office/drawing/2014/main" id="{3F85713C-A1E9-4CB7-BBB6-F17F63C15FB3}"/>
              </a:ext>
            </a:extLst>
          </p:cNvPr>
          <p:cNvGrpSpPr/>
          <p:nvPr/>
        </p:nvGrpSpPr>
        <p:grpSpPr>
          <a:xfrm>
            <a:off x="5260686" y="3624564"/>
            <a:ext cx="2119168" cy="2809704"/>
            <a:chOff x="5048250" y="3471023"/>
            <a:chExt cx="2119168" cy="2809704"/>
          </a:xfrm>
        </p:grpSpPr>
        <p:sp>
          <p:nvSpPr>
            <p:cNvPr id="2" name="Rectángulo 1">
              <a:extLst>
                <a:ext uri="{FF2B5EF4-FFF2-40B4-BE49-F238E27FC236}">
                  <a16:creationId xmlns:a16="http://schemas.microsoft.com/office/drawing/2014/main" id="{116B315C-4DD3-45E8-AA2D-CE8D016DBE5B}"/>
                </a:ext>
              </a:extLst>
            </p:cNvPr>
            <p:cNvSpPr/>
            <p:nvPr/>
          </p:nvSpPr>
          <p:spPr>
            <a:xfrm>
              <a:off x="5061527" y="3471023"/>
              <a:ext cx="2105891" cy="280970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4580" name="Picture 4" descr="Refinería de petróleo - Wikipedia, la enciclopedia libre">
              <a:extLst>
                <a:ext uri="{FF2B5EF4-FFF2-40B4-BE49-F238E27FC236}">
                  <a16:creationId xmlns:a16="http://schemas.microsoft.com/office/drawing/2014/main" id="{68F1F1F8-9036-4395-9DBE-45F83029C0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250" y="3528002"/>
              <a:ext cx="2095500" cy="275272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88643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a:extLst>
              <a:ext uri="{FF2B5EF4-FFF2-40B4-BE49-F238E27FC236}">
                <a16:creationId xmlns:a16="http://schemas.microsoft.com/office/drawing/2014/main" id="{5BC77B25-F541-48DE-882B-52FF428B3FE2}"/>
              </a:ext>
            </a:extLst>
          </p:cNvPr>
          <p:cNvSpPr txBox="1"/>
          <p:nvPr/>
        </p:nvSpPr>
        <p:spPr>
          <a:xfrm>
            <a:off x="200256" y="219963"/>
            <a:ext cx="4953635" cy="584775"/>
          </a:xfrm>
          <a:prstGeom prst="rect">
            <a:avLst/>
          </a:prstGeom>
          <a:solidFill>
            <a:srgbClr val="FF0066"/>
          </a:solidFill>
        </p:spPr>
        <p:txBody>
          <a:bodyPr wrap="square" rtlCol="0">
            <a:spAutoFit/>
          </a:bodyPr>
          <a:lstStyle/>
          <a:p>
            <a:r>
              <a:rPr lang="es-AR" sz="3200" b="1" dirty="0">
                <a:solidFill>
                  <a:schemeClr val="bg1"/>
                </a:solidFill>
                <a:latin typeface="Bradley Hand ITC" panose="03070402050302030203" pitchFamily="66" charset="0"/>
              </a:rPr>
              <a:t>Métodos de fraccionamiento</a:t>
            </a:r>
          </a:p>
        </p:txBody>
      </p:sp>
      <p:sp>
        <p:nvSpPr>
          <p:cNvPr id="3" name="Rectángulo 2">
            <a:extLst>
              <a:ext uri="{FF2B5EF4-FFF2-40B4-BE49-F238E27FC236}">
                <a16:creationId xmlns:a16="http://schemas.microsoft.com/office/drawing/2014/main" id="{8BF2075B-5B3F-4C9E-A4B0-8EA6983857BE}"/>
              </a:ext>
            </a:extLst>
          </p:cNvPr>
          <p:cNvSpPr/>
          <p:nvPr/>
        </p:nvSpPr>
        <p:spPr>
          <a:xfrm>
            <a:off x="3467226" y="1319940"/>
            <a:ext cx="2209547" cy="400110"/>
          </a:xfrm>
          <a:prstGeom prst="rect">
            <a:avLst/>
          </a:prstGeom>
          <a:solidFill>
            <a:srgbClr val="00B050"/>
          </a:solidFill>
        </p:spPr>
        <p:txBody>
          <a:bodyPr wrap="square">
            <a:spAutoFit/>
          </a:bodyPr>
          <a:lstStyle/>
          <a:p>
            <a:pPr algn="ctr"/>
            <a:r>
              <a:rPr lang="es-AR" sz="2000" b="1" dirty="0">
                <a:solidFill>
                  <a:schemeClr val="bg1"/>
                </a:solidFill>
                <a:ea typeface="Cambria" panose="02040503050406030204" pitchFamily="18" charset="0"/>
                <a:cs typeface="Times New Roman" panose="02020603050405020304" pitchFamily="18" charset="0"/>
              </a:rPr>
              <a:t>CRISTALIZACIÓN</a:t>
            </a:r>
            <a:endParaRPr lang="es-AR" sz="2000" dirty="0"/>
          </a:p>
        </p:txBody>
      </p:sp>
      <p:sp>
        <p:nvSpPr>
          <p:cNvPr id="4" name="Rectángulo 3">
            <a:extLst>
              <a:ext uri="{FF2B5EF4-FFF2-40B4-BE49-F238E27FC236}">
                <a16:creationId xmlns:a16="http://schemas.microsoft.com/office/drawing/2014/main" id="{F6D81C78-E8F6-441F-B83E-DE7D90079A87}"/>
              </a:ext>
            </a:extLst>
          </p:cNvPr>
          <p:cNvSpPr/>
          <p:nvPr/>
        </p:nvSpPr>
        <p:spPr>
          <a:xfrm>
            <a:off x="200257" y="1720624"/>
            <a:ext cx="8611234" cy="1347805"/>
          </a:xfrm>
          <a:prstGeom prst="rect">
            <a:avLst/>
          </a:prstGeom>
        </p:spPr>
        <p:txBody>
          <a:bodyPr wrap="square">
            <a:spAutoFit/>
          </a:bodyPr>
          <a:lstStyle/>
          <a:p>
            <a:pPr lvl="0" algn="ctr">
              <a:lnSpc>
                <a:spcPct val="115000"/>
              </a:lnSpc>
              <a:spcAft>
                <a:spcPts val="0"/>
              </a:spcAft>
            </a:pPr>
            <a:r>
              <a:rPr lang="es-AR" dirty="0">
                <a:solidFill>
                  <a:schemeClr val="bg1"/>
                </a:solidFill>
                <a:ea typeface="Cambria" panose="02040503050406030204" pitchFamily="18" charset="0"/>
                <a:cs typeface="Times New Roman" panose="02020603050405020304" pitchFamily="18" charset="0"/>
              </a:rPr>
              <a:t>Se utiliza para separar sólidos cristalizables de sus soluciones líquidas. La solución se calienta para que parte del solvente se evapore. Esto consigue que la cantidad de soluto en la solución supere la solubilidad y, al dejar la mezcla en reposo, comiencen a precipitar los cristales del sólido que luego pueden recuperarse por filtración o centrifugación. </a:t>
            </a:r>
            <a:endParaRPr lang="es-AR" sz="1600" dirty="0">
              <a:solidFill>
                <a:schemeClr val="bg1"/>
              </a:solidFill>
              <a:effectLst/>
              <a:ea typeface="Cambria" panose="02040503050406030204" pitchFamily="18" charset="0"/>
              <a:cs typeface="Times New Roman" panose="02020603050405020304" pitchFamily="18" charset="0"/>
            </a:endParaRPr>
          </a:p>
        </p:txBody>
      </p:sp>
      <p:pic>
        <p:nvPicPr>
          <p:cNvPr id="11266" name="Picture 2" descr="Cristalización: proceso, tipos, ejemplos, separación - Lifeder">
            <a:extLst>
              <a:ext uri="{FF2B5EF4-FFF2-40B4-BE49-F238E27FC236}">
                <a16:creationId xmlns:a16="http://schemas.microsoft.com/office/drawing/2014/main" id="{A16E1978-32CE-4BC3-AD99-CA311940B3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225" y="3500582"/>
            <a:ext cx="2905001" cy="22606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1268" name="Picture 4" descr="Azúcar – Ledesma">
            <a:extLst>
              <a:ext uri="{FF2B5EF4-FFF2-40B4-BE49-F238E27FC236}">
                <a16:creationId xmlns:a16="http://schemas.microsoft.com/office/drawing/2014/main" id="{6132A257-9BB0-44CF-B797-D986704129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9417" y="3429000"/>
            <a:ext cx="4352541" cy="2401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265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a:extLst>
              <a:ext uri="{FF2B5EF4-FFF2-40B4-BE49-F238E27FC236}">
                <a16:creationId xmlns:a16="http://schemas.microsoft.com/office/drawing/2014/main" id="{5BC77B25-F541-48DE-882B-52FF428B3FE2}"/>
              </a:ext>
            </a:extLst>
          </p:cNvPr>
          <p:cNvSpPr txBox="1"/>
          <p:nvPr/>
        </p:nvSpPr>
        <p:spPr>
          <a:xfrm>
            <a:off x="200256" y="219963"/>
            <a:ext cx="4953635" cy="584775"/>
          </a:xfrm>
          <a:prstGeom prst="rect">
            <a:avLst/>
          </a:prstGeom>
          <a:solidFill>
            <a:srgbClr val="FF0066"/>
          </a:solidFill>
        </p:spPr>
        <p:txBody>
          <a:bodyPr wrap="square" rtlCol="0">
            <a:spAutoFit/>
          </a:bodyPr>
          <a:lstStyle/>
          <a:p>
            <a:r>
              <a:rPr lang="es-AR" sz="3200" b="1" dirty="0">
                <a:solidFill>
                  <a:schemeClr val="bg1"/>
                </a:solidFill>
                <a:latin typeface="Bradley Hand ITC" panose="03070402050302030203" pitchFamily="66" charset="0"/>
              </a:rPr>
              <a:t>Métodos de fraccionamiento</a:t>
            </a:r>
          </a:p>
        </p:txBody>
      </p:sp>
      <p:sp>
        <p:nvSpPr>
          <p:cNvPr id="3" name="Rectángulo 2">
            <a:extLst>
              <a:ext uri="{FF2B5EF4-FFF2-40B4-BE49-F238E27FC236}">
                <a16:creationId xmlns:a16="http://schemas.microsoft.com/office/drawing/2014/main" id="{8BF2075B-5B3F-4C9E-A4B0-8EA6983857BE}"/>
              </a:ext>
            </a:extLst>
          </p:cNvPr>
          <p:cNvSpPr/>
          <p:nvPr/>
        </p:nvSpPr>
        <p:spPr>
          <a:xfrm>
            <a:off x="3467226" y="1319940"/>
            <a:ext cx="2209547" cy="400110"/>
          </a:xfrm>
          <a:prstGeom prst="rect">
            <a:avLst/>
          </a:prstGeom>
          <a:solidFill>
            <a:srgbClr val="00B050"/>
          </a:solidFill>
        </p:spPr>
        <p:txBody>
          <a:bodyPr wrap="square">
            <a:spAutoFit/>
          </a:bodyPr>
          <a:lstStyle/>
          <a:p>
            <a:pPr algn="ctr"/>
            <a:r>
              <a:rPr lang="es-AR" sz="2000" b="1" dirty="0">
                <a:solidFill>
                  <a:schemeClr val="bg1"/>
                </a:solidFill>
                <a:ea typeface="Cambria" panose="02040503050406030204" pitchFamily="18" charset="0"/>
                <a:cs typeface="Times New Roman" panose="02020603050405020304" pitchFamily="18" charset="0"/>
              </a:rPr>
              <a:t>CROMATOGRAFÍA</a:t>
            </a:r>
            <a:endParaRPr lang="es-AR" sz="2000" dirty="0"/>
          </a:p>
        </p:txBody>
      </p:sp>
      <p:sp>
        <p:nvSpPr>
          <p:cNvPr id="4" name="Rectángulo 3">
            <a:extLst>
              <a:ext uri="{FF2B5EF4-FFF2-40B4-BE49-F238E27FC236}">
                <a16:creationId xmlns:a16="http://schemas.microsoft.com/office/drawing/2014/main" id="{F6D81C78-E8F6-441F-B83E-DE7D90079A87}"/>
              </a:ext>
            </a:extLst>
          </p:cNvPr>
          <p:cNvSpPr/>
          <p:nvPr/>
        </p:nvSpPr>
        <p:spPr>
          <a:xfrm>
            <a:off x="200257" y="1720624"/>
            <a:ext cx="8759016" cy="1347805"/>
          </a:xfrm>
          <a:prstGeom prst="rect">
            <a:avLst/>
          </a:prstGeom>
        </p:spPr>
        <p:txBody>
          <a:bodyPr wrap="square">
            <a:spAutoFit/>
          </a:bodyPr>
          <a:lstStyle/>
          <a:p>
            <a:pPr lvl="0" algn="ctr">
              <a:lnSpc>
                <a:spcPct val="115000"/>
              </a:lnSpc>
              <a:spcAft>
                <a:spcPts val="0"/>
              </a:spcAft>
            </a:pPr>
            <a:r>
              <a:rPr lang="es-AR" dirty="0">
                <a:solidFill>
                  <a:schemeClr val="bg1"/>
                </a:solidFill>
                <a:ea typeface="Cambria" panose="02040503050406030204" pitchFamily="18" charset="0"/>
                <a:cs typeface="Times New Roman" panose="02020603050405020304" pitchFamily="18" charset="0"/>
              </a:rPr>
              <a:t>Los componentes de la mezcla se distribuyen entre dos fases: una fase estacionaria y una fase móvil (líquida o gaseosa). Cada componente de la mezcla, dependiendo de su estructura, interactúa de forma diferente con la fase estacionaria y la recorre a una determinada velocidad. Esta retención selectiva permite la separación de los componentes. </a:t>
            </a:r>
            <a:endParaRPr lang="es-AR" sz="1600" dirty="0">
              <a:solidFill>
                <a:schemeClr val="bg1"/>
              </a:solidFill>
              <a:effectLst/>
              <a:ea typeface="Cambria" panose="02040503050406030204" pitchFamily="18" charset="0"/>
              <a:cs typeface="Times New Roman" panose="02020603050405020304" pitchFamily="18" charset="0"/>
            </a:endParaRPr>
          </a:p>
        </p:txBody>
      </p:sp>
      <p:pic>
        <p:nvPicPr>
          <p:cNvPr id="25602" name="Picture 2" descr="Cromatografía">
            <a:extLst>
              <a:ext uri="{FF2B5EF4-FFF2-40B4-BE49-F238E27FC236}">
                <a16:creationId xmlns:a16="http://schemas.microsoft.com/office/drawing/2014/main" id="{626A0310-28E4-498C-848D-3A58E623DB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853" y="3574472"/>
            <a:ext cx="3186256" cy="239218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3794" name="Picture 2" descr="Cromatografía en capa fina (casera) de tinta de rotuladores ...">
            <a:extLst>
              <a:ext uri="{FF2B5EF4-FFF2-40B4-BE49-F238E27FC236}">
                <a16:creationId xmlns:a16="http://schemas.microsoft.com/office/drawing/2014/main" id="{22A0B833-C6AF-4C2C-BA4D-F3A0510B76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580710"/>
            <a:ext cx="3798832" cy="239218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7458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92365" y="983269"/>
            <a:ext cx="8663707" cy="923330"/>
          </a:xfrm>
          <a:prstGeom prst="rect">
            <a:avLst/>
          </a:prstGeom>
        </p:spPr>
        <p:txBody>
          <a:bodyPr wrap="square">
            <a:spAutoFit/>
          </a:bodyPr>
          <a:lstStyle/>
          <a:p>
            <a:r>
              <a:rPr lang="es-AR" dirty="0">
                <a:solidFill>
                  <a:schemeClr val="bg1"/>
                </a:solidFill>
              </a:rPr>
              <a:t>Para poder identificar y analizar los componentes de una mezcla es necesario </a:t>
            </a:r>
            <a:r>
              <a:rPr lang="es-AR" b="1" dirty="0">
                <a:solidFill>
                  <a:srgbClr val="FF0066"/>
                </a:solidFill>
              </a:rPr>
              <a:t>separarlos</a:t>
            </a:r>
            <a:r>
              <a:rPr lang="es-AR" dirty="0">
                <a:solidFill>
                  <a:schemeClr val="bg1"/>
                </a:solidFill>
              </a:rPr>
              <a:t>.</a:t>
            </a:r>
          </a:p>
          <a:p>
            <a:r>
              <a:rPr lang="es-AR" dirty="0">
                <a:solidFill>
                  <a:schemeClr val="bg1"/>
                </a:solidFill>
              </a:rPr>
              <a:t>Esto se puede lograr por medio de distintos </a:t>
            </a:r>
            <a:r>
              <a:rPr lang="es-AR" b="1" dirty="0">
                <a:solidFill>
                  <a:srgbClr val="FF0066"/>
                </a:solidFill>
              </a:rPr>
              <a:t>métodos físicos y químicos</a:t>
            </a:r>
            <a:r>
              <a:rPr lang="es-AR" dirty="0">
                <a:solidFill>
                  <a:schemeClr val="bg1"/>
                </a:solidFill>
              </a:rPr>
              <a:t>. </a:t>
            </a:r>
          </a:p>
          <a:p>
            <a:r>
              <a:rPr lang="es-AR" dirty="0">
                <a:solidFill>
                  <a:schemeClr val="bg1"/>
                </a:solidFill>
              </a:rPr>
              <a:t>La </a:t>
            </a:r>
            <a:r>
              <a:rPr lang="es-AR" b="1" dirty="0">
                <a:solidFill>
                  <a:srgbClr val="FF0066"/>
                </a:solidFill>
              </a:rPr>
              <a:t>elección del método </a:t>
            </a:r>
            <a:r>
              <a:rPr lang="es-AR" dirty="0">
                <a:solidFill>
                  <a:schemeClr val="bg1"/>
                </a:solidFill>
              </a:rPr>
              <a:t>dependerá de las características de la mezcla y sus componentes.</a:t>
            </a:r>
            <a:endParaRPr lang="es-AR" dirty="0">
              <a:solidFill>
                <a:schemeClr val="bg1"/>
              </a:solidFill>
              <a:effectLst/>
            </a:endParaRPr>
          </a:p>
        </p:txBody>
      </p:sp>
      <p:sp>
        <p:nvSpPr>
          <p:cNvPr id="21" name="CuadroTexto 20">
            <a:extLst>
              <a:ext uri="{FF2B5EF4-FFF2-40B4-BE49-F238E27FC236}">
                <a16:creationId xmlns:a16="http://schemas.microsoft.com/office/drawing/2014/main" id="{5BC77B25-F541-48DE-882B-52FF428B3FE2}"/>
              </a:ext>
            </a:extLst>
          </p:cNvPr>
          <p:cNvSpPr txBox="1"/>
          <p:nvPr/>
        </p:nvSpPr>
        <p:spPr>
          <a:xfrm>
            <a:off x="200257" y="219963"/>
            <a:ext cx="4611888" cy="646331"/>
          </a:xfrm>
          <a:prstGeom prst="rect">
            <a:avLst/>
          </a:prstGeom>
          <a:solidFill>
            <a:srgbClr val="FF0066"/>
          </a:solidFill>
        </p:spPr>
        <p:txBody>
          <a:bodyPr wrap="square" rtlCol="0">
            <a:spAutoFit/>
          </a:bodyPr>
          <a:lstStyle/>
          <a:p>
            <a:r>
              <a:rPr lang="es-AR" sz="3600" b="1" dirty="0">
                <a:solidFill>
                  <a:schemeClr val="bg1"/>
                </a:solidFill>
                <a:latin typeface="Bradley Hand ITC" panose="03070402050302030203" pitchFamily="66" charset="0"/>
              </a:rPr>
              <a:t>Separación de mezclas</a:t>
            </a:r>
          </a:p>
        </p:txBody>
      </p:sp>
      <p:sp>
        <p:nvSpPr>
          <p:cNvPr id="4" name="TextBox 9">
            <a:extLst>
              <a:ext uri="{FF2B5EF4-FFF2-40B4-BE49-F238E27FC236}">
                <a16:creationId xmlns:a16="http://schemas.microsoft.com/office/drawing/2014/main" id="{222EDC8D-91AC-44F0-9B6F-35A67F01E43F}"/>
              </a:ext>
            </a:extLst>
          </p:cNvPr>
          <p:cNvSpPr txBox="1"/>
          <p:nvPr/>
        </p:nvSpPr>
        <p:spPr>
          <a:xfrm>
            <a:off x="803604" y="2240093"/>
            <a:ext cx="2568677" cy="830997"/>
          </a:xfrm>
          <a:prstGeom prst="rect">
            <a:avLst/>
          </a:prstGeom>
          <a:noFill/>
        </p:spPr>
        <p:txBody>
          <a:bodyPr wrap="square" rtlCol="0">
            <a:spAutoFit/>
          </a:bodyPr>
          <a:lstStyle/>
          <a:p>
            <a:pPr algn="ctr"/>
            <a:r>
              <a:rPr lang="es-AR" sz="2400" b="1" dirty="0">
                <a:solidFill>
                  <a:srgbClr val="FFFFCC"/>
                </a:solidFill>
              </a:rPr>
              <a:t>HOMOGÉNEAS</a:t>
            </a:r>
          </a:p>
          <a:p>
            <a:pPr algn="ctr"/>
            <a:r>
              <a:rPr lang="es-AR" sz="2400" dirty="0">
                <a:solidFill>
                  <a:schemeClr val="bg1"/>
                </a:solidFill>
              </a:rPr>
              <a:t>Soluciones</a:t>
            </a:r>
          </a:p>
        </p:txBody>
      </p:sp>
      <p:sp>
        <p:nvSpPr>
          <p:cNvPr id="7" name="TextBox 26">
            <a:extLst>
              <a:ext uri="{FF2B5EF4-FFF2-40B4-BE49-F238E27FC236}">
                <a16:creationId xmlns:a16="http://schemas.microsoft.com/office/drawing/2014/main" id="{6CFFA8DE-A16F-4623-9656-6BAC2C152F99}"/>
              </a:ext>
            </a:extLst>
          </p:cNvPr>
          <p:cNvSpPr txBox="1"/>
          <p:nvPr/>
        </p:nvSpPr>
        <p:spPr>
          <a:xfrm>
            <a:off x="5326438" y="2244778"/>
            <a:ext cx="2838467" cy="830997"/>
          </a:xfrm>
          <a:prstGeom prst="rect">
            <a:avLst/>
          </a:prstGeom>
          <a:noFill/>
        </p:spPr>
        <p:txBody>
          <a:bodyPr wrap="square" rtlCol="0">
            <a:spAutoFit/>
          </a:bodyPr>
          <a:lstStyle/>
          <a:p>
            <a:pPr algn="ctr"/>
            <a:r>
              <a:rPr lang="es-AR" sz="2400" b="1" dirty="0">
                <a:solidFill>
                  <a:srgbClr val="FFFFCC"/>
                </a:solidFill>
              </a:rPr>
              <a:t>HETEROGÉNEAS</a:t>
            </a:r>
          </a:p>
          <a:p>
            <a:pPr algn="ctr"/>
            <a:r>
              <a:rPr lang="es-AR" sz="2400" dirty="0">
                <a:solidFill>
                  <a:schemeClr val="bg1"/>
                </a:solidFill>
              </a:rPr>
              <a:t>Dispersiones</a:t>
            </a:r>
          </a:p>
        </p:txBody>
      </p:sp>
      <p:sp>
        <p:nvSpPr>
          <p:cNvPr id="10" name="Flecha: a la derecha 9">
            <a:extLst>
              <a:ext uri="{FF2B5EF4-FFF2-40B4-BE49-F238E27FC236}">
                <a16:creationId xmlns:a16="http://schemas.microsoft.com/office/drawing/2014/main" id="{1E3D8C08-8999-478D-A4EB-9EA9E18C56D7}"/>
              </a:ext>
            </a:extLst>
          </p:cNvPr>
          <p:cNvSpPr/>
          <p:nvPr/>
        </p:nvSpPr>
        <p:spPr>
          <a:xfrm rot="5400000">
            <a:off x="1849615" y="3206948"/>
            <a:ext cx="476654" cy="406400"/>
          </a:xfrm>
          <a:prstGeom prst="rightArrow">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 name="Flecha: a la derecha 13">
            <a:extLst>
              <a:ext uri="{FF2B5EF4-FFF2-40B4-BE49-F238E27FC236}">
                <a16:creationId xmlns:a16="http://schemas.microsoft.com/office/drawing/2014/main" id="{16C4A2A7-8D05-4DD0-B100-3329EB1C9BE9}"/>
              </a:ext>
            </a:extLst>
          </p:cNvPr>
          <p:cNvSpPr/>
          <p:nvPr/>
        </p:nvSpPr>
        <p:spPr>
          <a:xfrm rot="5400000">
            <a:off x="6507344" y="3206948"/>
            <a:ext cx="476655" cy="406400"/>
          </a:xfrm>
          <a:prstGeom prst="rightArrow">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 name="TextBox 9">
            <a:extLst>
              <a:ext uri="{FF2B5EF4-FFF2-40B4-BE49-F238E27FC236}">
                <a16:creationId xmlns:a16="http://schemas.microsoft.com/office/drawing/2014/main" id="{CD4056B3-D23F-4FB6-AB6C-62D9E9CD126E}"/>
              </a:ext>
            </a:extLst>
          </p:cNvPr>
          <p:cNvSpPr txBox="1"/>
          <p:nvPr/>
        </p:nvSpPr>
        <p:spPr>
          <a:xfrm>
            <a:off x="200257" y="3782226"/>
            <a:ext cx="3937093" cy="954107"/>
          </a:xfrm>
          <a:prstGeom prst="rect">
            <a:avLst/>
          </a:prstGeom>
          <a:noFill/>
        </p:spPr>
        <p:txBody>
          <a:bodyPr wrap="square" rtlCol="0">
            <a:spAutoFit/>
          </a:bodyPr>
          <a:lstStyle/>
          <a:p>
            <a:pPr algn="ctr"/>
            <a:r>
              <a:rPr lang="es-AR" sz="2400" dirty="0">
                <a:solidFill>
                  <a:schemeClr val="bg1"/>
                </a:solidFill>
              </a:rPr>
              <a:t>Métodos de </a:t>
            </a:r>
            <a:r>
              <a:rPr lang="es-AR" sz="2400" b="1" dirty="0">
                <a:solidFill>
                  <a:srgbClr val="FFFFCC"/>
                </a:solidFill>
              </a:rPr>
              <a:t>fraccionamiento</a:t>
            </a:r>
          </a:p>
          <a:p>
            <a:pPr algn="ctr"/>
            <a:r>
              <a:rPr lang="es-AR" sz="1600" dirty="0">
                <a:solidFill>
                  <a:schemeClr val="bg1"/>
                </a:solidFill>
              </a:rPr>
              <a:t>Procedimientos que permiten separar los componentes de una mezcla homogénea.</a:t>
            </a:r>
            <a:endParaRPr lang="es-AR" sz="2400" dirty="0">
              <a:solidFill>
                <a:schemeClr val="bg1"/>
              </a:solidFill>
            </a:endParaRPr>
          </a:p>
        </p:txBody>
      </p:sp>
      <p:sp>
        <p:nvSpPr>
          <p:cNvPr id="16" name="TextBox 9">
            <a:extLst>
              <a:ext uri="{FF2B5EF4-FFF2-40B4-BE49-F238E27FC236}">
                <a16:creationId xmlns:a16="http://schemas.microsoft.com/office/drawing/2014/main" id="{A9275392-0DCA-4622-B6C9-61700075E617}"/>
              </a:ext>
            </a:extLst>
          </p:cNvPr>
          <p:cNvSpPr txBox="1"/>
          <p:nvPr/>
        </p:nvSpPr>
        <p:spPr>
          <a:xfrm>
            <a:off x="4355063" y="3782226"/>
            <a:ext cx="4781215" cy="1261884"/>
          </a:xfrm>
          <a:prstGeom prst="rect">
            <a:avLst/>
          </a:prstGeom>
          <a:noFill/>
        </p:spPr>
        <p:txBody>
          <a:bodyPr wrap="square" rtlCol="0">
            <a:spAutoFit/>
          </a:bodyPr>
          <a:lstStyle/>
          <a:p>
            <a:pPr algn="ctr"/>
            <a:r>
              <a:rPr lang="es-AR" sz="2400" dirty="0">
                <a:solidFill>
                  <a:schemeClr val="bg1"/>
                </a:solidFill>
              </a:rPr>
              <a:t>Métodos de </a:t>
            </a:r>
            <a:r>
              <a:rPr lang="es-AR" sz="2400" b="1" dirty="0">
                <a:solidFill>
                  <a:srgbClr val="FFFFCC"/>
                </a:solidFill>
              </a:rPr>
              <a:t>separación</a:t>
            </a:r>
            <a:r>
              <a:rPr lang="es-AR" sz="2400" dirty="0">
                <a:solidFill>
                  <a:schemeClr val="bg1"/>
                </a:solidFill>
              </a:rPr>
              <a:t> de fases</a:t>
            </a:r>
          </a:p>
          <a:p>
            <a:pPr algn="ctr"/>
            <a:r>
              <a:rPr lang="es-AR" sz="1600" dirty="0">
                <a:solidFill>
                  <a:schemeClr val="bg1"/>
                </a:solidFill>
              </a:rPr>
              <a:t>Procedimientos físicos y mecánicos cuyo objetivo es separar las diferentes fases de una mezcla heterogénea</a:t>
            </a:r>
            <a:endParaRPr lang="es-AR" sz="2000" dirty="0">
              <a:solidFill>
                <a:schemeClr val="bg1"/>
              </a:solidFill>
            </a:endParaRPr>
          </a:p>
          <a:p>
            <a:pPr algn="ctr"/>
            <a:endParaRPr lang="es-AR" sz="2000" dirty="0">
              <a:solidFill>
                <a:schemeClr val="bg1"/>
              </a:solidFill>
            </a:endParaRPr>
          </a:p>
        </p:txBody>
      </p:sp>
      <p:sp>
        <p:nvSpPr>
          <p:cNvPr id="17" name="CuadroTexto 16">
            <a:extLst>
              <a:ext uri="{FF2B5EF4-FFF2-40B4-BE49-F238E27FC236}">
                <a16:creationId xmlns:a16="http://schemas.microsoft.com/office/drawing/2014/main" id="{3D2E4329-98E5-4188-9B3B-611DEB0DFC1C}"/>
              </a:ext>
            </a:extLst>
          </p:cNvPr>
          <p:cNvSpPr txBox="1"/>
          <p:nvPr/>
        </p:nvSpPr>
        <p:spPr>
          <a:xfrm>
            <a:off x="1090200" y="4946717"/>
            <a:ext cx="1995483" cy="1015663"/>
          </a:xfrm>
          <a:prstGeom prst="rect">
            <a:avLst/>
          </a:prstGeom>
          <a:noFill/>
        </p:spPr>
        <p:txBody>
          <a:bodyPr wrap="none" rtlCol="0">
            <a:spAutoFit/>
          </a:bodyPr>
          <a:lstStyle/>
          <a:p>
            <a:pPr marL="285750" indent="-285750">
              <a:buFont typeface="Arial" panose="020B0604020202020204" pitchFamily="34" charset="0"/>
              <a:buChar char="•"/>
            </a:pPr>
            <a:r>
              <a:rPr lang="es-AR" sz="2000" b="1" dirty="0">
                <a:solidFill>
                  <a:schemeClr val="bg1"/>
                </a:solidFill>
              </a:rPr>
              <a:t>Destilación</a:t>
            </a:r>
          </a:p>
          <a:p>
            <a:pPr marL="285750" indent="-285750">
              <a:buFont typeface="Arial" panose="020B0604020202020204" pitchFamily="34" charset="0"/>
              <a:buChar char="•"/>
            </a:pPr>
            <a:r>
              <a:rPr lang="es-AR" sz="2000" b="1" dirty="0">
                <a:solidFill>
                  <a:schemeClr val="bg1"/>
                </a:solidFill>
              </a:rPr>
              <a:t>Cristalización</a:t>
            </a:r>
          </a:p>
          <a:p>
            <a:pPr marL="285750" indent="-285750">
              <a:buFont typeface="Arial" panose="020B0604020202020204" pitchFamily="34" charset="0"/>
              <a:buChar char="•"/>
            </a:pPr>
            <a:r>
              <a:rPr lang="es-AR" sz="2000" b="1" dirty="0">
                <a:solidFill>
                  <a:schemeClr val="bg1"/>
                </a:solidFill>
              </a:rPr>
              <a:t>Cromatografía</a:t>
            </a:r>
          </a:p>
        </p:txBody>
      </p:sp>
      <p:sp>
        <p:nvSpPr>
          <p:cNvPr id="18" name="CuadroTexto 17">
            <a:extLst>
              <a:ext uri="{FF2B5EF4-FFF2-40B4-BE49-F238E27FC236}">
                <a16:creationId xmlns:a16="http://schemas.microsoft.com/office/drawing/2014/main" id="{FE4F9682-2FEC-42F4-AAFE-2932878CA702}"/>
              </a:ext>
            </a:extLst>
          </p:cNvPr>
          <p:cNvSpPr txBox="1"/>
          <p:nvPr/>
        </p:nvSpPr>
        <p:spPr>
          <a:xfrm>
            <a:off x="5812584" y="4946717"/>
            <a:ext cx="2026196" cy="1323439"/>
          </a:xfrm>
          <a:prstGeom prst="rect">
            <a:avLst/>
          </a:prstGeom>
          <a:noFill/>
        </p:spPr>
        <p:txBody>
          <a:bodyPr wrap="none" rtlCol="0">
            <a:spAutoFit/>
          </a:bodyPr>
          <a:lstStyle/>
          <a:p>
            <a:pPr marL="285750" indent="-285750">
              <a:buFont typeface="Arial" panose="020B0604020202020204" pitchFamily="34" charset="0"/>
              <a:buChar char="•"/>
            </a:pPr>
            <a:r>
              <a:rPr lang="es-AR" sz="2000" b="1" dirty="0">
                <a:solidFill>
                  <a:schemeClr val="bg1"/>
                </a:solidFill>
              </a:rPr>
              <a:t>Centrifugación</a:t>
            </a:r>
          </a:p>
          <a:p>
            <a:pPr marL="285750" indent="-285750">
              <a:buFont typeface="Arial" panose="020B0604020202020204" pitchFamily="34" charset="0"/>
              <a:buChar char="•"/>
            </a:pPr>
            <a:r>
              <a:rPr lang="es-AR" sz="2000" b="1" dirty="0">
                <a:solidFill>
                  <a:schemeClr val="bg1"/>
                </a:solidFill>
              </a:rPr>
              <a:t>Filtración</a:t>
            </a:r>
          </a:p>
          <a:p>
            <a:pPr marL="285750" indent="-285750">
              <a:buFont typeface="Arial" panose="020B0604020202020204" pitchFamily="34" charset="0"/>
              <a:buChar char="•"/>
            </a:pPr>
            <a:r>
              <a:rPr lang="es-AR" sz="2000" b="1" dirty="0">
                <a:solidFill>
                  <a:schemeClr val="bg1"/>
                </a:solidFill>
              </a:rPr>
              <a:t>Extracción</a:t>
            </a:r>
          </a:p>
          <a:p>
            <a:pPr marL="285750" indent="-285750">
              <a:buFont typeface="Arial" panose="020B0604020202020204" pitchFamily="34" charset="0"/>
              <a:buChar char="•"/>
            </a:pPr>
            <a:r>
              <a:rPr lang="es-AR" sz="2000" b="1" dirty="0">
                <a:solidFill>
                  <a:schemeClr val="bg1"/>
                </a:solidFill>
              </a:rPr>
              <a:t>Tamizado</a:t>
            </a:r>
          </a:p>
        </p:txBody>
      </p:sp>
      <p:sp>
        <p:nvSpPr>
          <p:cNvPr id="13" name="Rectángulo 12">
            <a:extLst>
              <a:ext uri="{FF2B5EF4-FFF2-40B4-BE49-F238E27FC236}">
                <a16:creationId xmlns:a16="http://schemas.microsoft.com/office/drawing/2014/main" id="{AA621B8F-1E46-47F8-9DB4-58971A7FC4C1}"/>
              </a:ext>
            </a:extLst>
          </p:cNvPr>
          <p:cNvSpPr/>
          <p:nvPr/>
        </p:nvSpPr>
        <p:spPr>
          <a:xfrm>
            <a:off x="1059487" y="4946717"/>
            <a:ext cx="2026196" cy="1015663"/>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9" name="Rectángulo 18">
            <a:extLst>
              <a:ext uri="{FF2B5EF4-FFF2-40B4-BE49-F238E27FC236}">
                <a16:creationId xmlns:a16="http://schemas.microsoft.com/office/drawing/2014/main" id="{8500B307-95CF-4A43-974A-B4A45B78367F}"/>
              </a:ext>
            </a:extLst>
          </p:cNvPr>
          <p:cNvSpPr/>
          <p:nvPr/>
        </p:nvSpPr>
        <p:spPr>
          <a:xfrm>
            <a:off x="5732572" y="4933170"/>
            <a:ext cx="2106208" cy="1336986"/>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745254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0">
            <a:extLst>
              <a:ext uri="{FF2B5EF4-FFF2-40B4-BE49-F238E27FC236}">
                <a16:creationId xmlns:a16="http://schemas.microsoft.com/office/drawing/2014/main" id="{110B3E2A-A322-425E-8F56-11A321038845}"/>
              </a:ext>
            </a:extLst>
          </p:cNvPr>
          <p:cNvSpPr/>
          <p:nvPr/>
        </p:nvSpPr>
        <p:spPr>
          <a:xfrm>
            <a:off x="2339752" y="2461596"/>
            <a:ext cx="4536504" cy="1446550"/>
          </a:xfrm>
          <a:prstGeom prst="rect">
            <a:avLst/>
          </a:prstGeom>
        </p:spPr>
        <p:txBody>
          <a:bodyPr wrap="square">
            <a:spAutoFit/>
          </a:bodyPr>
          <a:lstStyle/>
          <a:p>
            <a:pPr algn="ctr"/>
            <a:r>
              <a:rPr lang="es-AR" sz="4400" b="1" dirty="0" err="1">
                <a:solidFill>
                  <a:srgbClr val="FF0066"/>
                </a:solidFill>
              </a:rPr>
              <a:t>Checkpoint</a:t>
            </a:r>
            <a:r>
              <a:rPr lang="es-AR" sz="4400" b="1" dirty="0">
                <a:solidFill>
                  <a:srgbClr val="FF0066"/>
                </a:solidFill>
              </a:rPr>
              <a:t> #3</a:t>
            </a:r>
          </a:p>
          <a:p>
            <a:pPr algn="ctr"/>
            <a:r>
              <a:rPr lang="es-AR" sz="4400" b="1" dirty="0">
                <a:solidFill>
                  <a:schemeClr val="bg1"/>
                </a:solidFill>
              </a:rPr>
              <a:t>¿PREGUNTAS?</a:t>
            </a:r>
          </a:p>
        </p:txBody>
      </p:sp>
    </p:spTree>
    <p:extLst>
      <p:ext uri="{BB962C8B-B14F-4D97-AF65-F5344CB8AC3E}">
        <p14:creationId xmlns:p14="http://schemas.microsoft.com/office/powerpoint/2010/main" val="221883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65946B4-07AE-4AD1-88FA-418114A73F90}"/>
              </a:ext>
            </a:extLst>
          </p:cNvPr>
          <p:cNvSpPr txBox="1"/>
          <p:nvPr/>
        </p:nvSpPr>
        <p:spPr>
          <a:xfrm>
            <a:off x="200257" y="219963"/>
            <a:ext cx="3909926" cy="584775"/>
          </a:xfrm>
          <a:prstGeom prst="rect">
            <a:avLst/>
          </a:prstGeom>
          <a:solidFill>
            <a:srgbClr val="FF0066"/>
          </a:solidFill>
        </p:spPr>
        <p:txBody>
          <a:bodyPr wrap="square" rtlCol="0">
            <a:spAutoFit/>
          </a:bodyPr>
          <a:lstStyle/>
          <a:p>
            <a:r>
              <a:rPr lang="es-AR" sz="3200" b="1" dirty="0">
                <a:solidFill>
                  <a:schemeClr val="bg1"/>
                </a:solidFill>
                <a:latin typeface="Bradley Hand ITC" panose="03070402050302030203" pitchFamily="66" charset="0"/>
              </a:rPr>
              <a:t>Métodos de separación</a:t>
            </a:r>
          </a:p>
        </p:txBody>
      </p:sp>
      <p:sp>
        <p:nvSpPr>
          <p:cNvPr id="10" name="Rectángulo 9">
            <a:extLst>
              <a:ext uri="{FF2B5EF4-FFF2-40B4-BE49-F238E27FC236}">
                <a16:creationId xmlns:a16="http://schemas.microsoft.com/office/drawing/2014/main" id="{AA7F87A8-EA2D-4DE4-99D8-E1D552BB63BF}"/>
              </a:ext>
            </a:extLst>
          </p:cNvPr>
          <p:cNvSpPr/>
          <p:nvPr/>
        </p:nvSpPr>
        <p:spPr>
          <a:xfrm rot="1226601">
            <a:off x="7107983" y="543128"/>
            <a:ext cx="1689790" cy="523220"/>
          </a:xfrm>
          <a:prstGeom prst="rect">
            <a:avLst/>
          </a:prstGeom>
          <a:solidFill>
            <a:srgbClr val="0070C0"/>
          </a:solidFill>
        </p:spPr>
        <p:txBody>
          <a:bodyPr wrap="square">
            <a:spAutoFit/>
          </a:bodyPr>
          <a:lstStyle/>
          <a:p>
            <a:pPr algn="ctr"/>
            <a:r>
              <a:rPr lang="es-AR" sz="2800" b="1" dirty="0">
                <a:solidFill>
                  <a:schemeClr val="bg1"/>
                </a:solidFill>
                <a:ea typeface="Cambria" panose="02040503050406030204" pitchFamily="18" charset="0"/>
                <a:cs typeface="Times New Roman" panose="02020603050405020304" pitchFamily="18" charset="0"/>
              </a:rPr>
              <a:t>DESAFÍO</a:t>
            </a:r>
            <a:endParaRPr lang="es-AR" sz="2800" dirty="0"/>
          </a:p>
        </p:txBody>
      </p:sp>
      <p:sp>
        <p:nvSpPr>
          <p:cNvPr id="16" name="Rectángulo 15">
            <a:extLst>
              <a:ext uri="{FF2B5EF4-FFF2-40B4-BE49-F238E27FC236}">
                <a16:creationId xmlns:a16="http://schemas.microsoft.com/office/drawing/2014/main" id="{8377E1DE-53E4-49F6-802C-BAE03F77141D}"/>
              </a:ext>
            </a:extLst>
          </p:cNvPr>
          <p:cNvSpPr/>
          <p:nvPr/>
        </p:nvSpPr>
        <p:spPr>
          <a:xfrm>
            <a:off x="1291193" y="5986869"/>
            <a:ext cx="1353127" cy="400110"/>
          </a:xfrm>
          <a:prstGeom prst="rect">
            <a:avLst/>
          </a:prstGeom>
          <a:solidFill>
            <a:srgbClr val="00B050"/>
          </a:solidFill>
        </p:spPr>
        <p:txBody>
          <a:bodyPr wrap="square">
            <a:spAutoFit/>
          </a:bodyPr>
          <a:lstStyle/>
          <a:p>
            <a:pPr algn="ctr"/>
            <a:r>
              <a:rPr lang="es-AR" sz="2000" b="1" dirty="0">
                <a:solidFill>
                  <a:schemeClr val="bg1"/>
                </a:solidFill>
                <a:ea typeface="Cambria" panose="02040503050406030204" pitchFamily="18" charset="0"/>
                <a:cs typeface="Times New Roman" panose="02020603050405020304" pitchFamily="18" charset="0"/>
              </a:rPr>
              <a:t>FILTRADO</a:t>
            </a:r>
            <a:endParaRPr lang="es-AR" sz="2000" dirty="0"/>
          </a:p>
        </p:txBody>
      </p:sp>
      <p:grpSp>
        <p:nvGrpSpPr>
          <p:cNvPr id="13" name="Grupo 12">
            <a:extLst>
              <a:ext uri="{FF2B5EF4-FFF2-40B4-BE49-F238E27FC236}">
                <a16:creationId xmlns:a16="http://schemas.microsoft.com/office/drawing/2014/main" id="{98279FD5-25D3-4FD8-8270-1DA604782E7C}"/>
              </a:ext>
            </a:extLst>
          </p:cNvPr>
          <p:cNvGrpSpPr/>
          <p:nvPr/>
        </p:nvGrpSpPr>
        <p:grpSpPr>
          <a:xfrm>
            <a:off x="1012784" y="3576916"/>
            <a:ext cx="2041105" cy="2117804"/>
            <a:chOff x="3660336" y="2491141"/>
            <a:chExt cx="2041105" cy="2117804"/>
          </a:xfrm>
        </p:grpSpPr>
        <p:pic>
          <p:nvPicPr>
            <p:cNvPr id="17" name="Picture 8" descr="Qué son las mezclas? Tipos y técnicas de separación - Epsilon Magazine">
              <a:extLst>
                <a:ext uri="{FF2B5EF4-FFF2-40B4-BE49-F238E27FC236}">
                  <a16:creationId xmlns:a16="http://schemas.microsoft.com/office/drawing/2014/main" id="{86B24E2E-B6FD-4235-81BD-1A90F0D527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8302" y="2491141"/>
              <a:ext cx="1905173" cy="211780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4AE85F86-C733-4F5F-93FB-66ECCFC36BB7}"/>
                </a:ext>
              </a:extLst>
            </p:cNvPr>
            <p:cNvSpPr txBox="1"/>
            <p:nvPr/>
          </p:nvSpPr>
          <p:spPr>
            <a:xfrm>
              <a:off x="5079155" y="2983345"/>
              <a:ext cx="622286" cy="276999"/>
            </a:xfrm>
            <a:prstGeom prst="rect">
              <a:avLst/>
            </a:prstGeom>
            <a:solidFill>
              <a:schemeClr val="bg1"/>
            </a:solidFill>
          </p:spPr>
          <p:txBody>
            <a:bodyPr wrap="none" rtlCol="0">
              <a:spAutoFit/>
            </a:bodyPr>
            <a:lstStyle/>
            <a:p>
              <a:r>
                <a:rPr lang="es-AR" sz="1200" dirty="0"/>
                <a:t>ARENA</a:t>
              </a:r>
            </a:p>
          </p:txBody>
        </p:sp>
        <p:sp>
          <p:nvSpPr>
            <p:cNvPr id="19" name="CuadroTexto 18">
              <a:extLst>
                <a:ext uri="{FF2B5EF4-FFF2-40B4-BE49-F238E27FC236}">
                  <a16:creationId xmlns:a16="http://schemas.microsoft.com/office/drawing/2014/main" id="{9FE3B93F-D2B6-4B5B-A7AE-645C87996ADD}"/>
                </a:ext>
              </a:extLst>
            </p:cNvPr>
            <p:cNvSpPr txBox="1"/>
            <p:nvPr/>
          </p:nvSpPr>
          <p:spPr>
            <a:xfrm>
              <a:off x="3660336" y="3962614"/>
              <a:ext cx="556819" cy="646331"/>
            </a:xfrm>
            <a:prstGeom prst="rect">
              <a:avLst/>
            </a:prstGeom>
            <a:solidFill>
              <a:schemeClr val="bg1"/>
            </a:solidFill>
          </p:spPr>
          <p:txBody>
            <a:bodyPr wrap="none" rtlCol="0">
              <a:spAutoFit/>
            </a:bodyPr>
            <a:lstStyle/>
            <a:p>
              <a:pPr algn="ctr"/>
              <a:r>
                <a:rPr lang="es-AR" sz="1200" dirty="0"/>
                <a:t>AGUA</a:t>
              </a:r>
            </a:p>
            <a:p>
              <a:pPr algn="ctr"/>
              <a:r>
                <a:rPr lang="es-AR" sz="1200" dirty="0"/>
                <a:t>CON</a:t>
              </a:r>
            </a:p>
            <a:p>
              <a:pPr algn="ctr"/>
              <a:r>
                <a:rPr lang="es-AR" sz="1200" dirty="0"/>
                <a:t>SAL</a:t>
              </a:r>
            </a:p>
          </p:txBody>
        </p:sp>
      </p:grpSp>
      <p:sp>
        <p:nvSpPr>
          <p:cNvPr id="21" name="Flecha: a la derecha 20">
            <a:extLst>
              <a:ext uri="{FF2B5EF4-FFF2-40B4-BE49-F238E27FC236}">
                <a16:creationId xmlns:a16="http://schemas.microsoft.com/office/drawing/2014/main" id="{E597AD87-CE5C-4F46-B476-25C09DF9543F}"/>
              </a:ext>
            </a:extLst>
          </p:cNvPr>
          <p:cNvSpPr/>
          <p:nvPr/>
        </p:nvSpPr>
        <p:spPr>
          <a:xfrm>
            <a:off x="3354993" y="4485120"/>
            <a:ext cx="884497" cy="40011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2" name="Rectángulo 21">
            <a:extLst>
              <a:ext uri="{FF2B5EF4-FFF2-40B4-BE49-F238E27FC236}">
                <a16:creationId xmlns:a16="http://schemas.microsoft.com/office/drawing/2014/main" id="{EED54E3A-AF6F-4596-AB8A-875B3DD641E9}"/>
              </a:ext>
            </a:extLst>
          </p:cNvPr>
          <p:cNvSpPr/>
          <p:nvPr/>
        </p:nvSpPr>
        <p:spPr>
          <a:xfrm>
            <a:off x="5190331" y="5986869"/>
            <a:ext cx="2574320" cy="400110"/>
          </a:xfrm>
          <a:prstGeom prst="rect">
            <a:avLst/>
          </a:prstGeom>
          <a:solidFill>
            <a:srgbClr val="00B050"/>
          </a:solidFill>
        </p:spPr>
        <p:txBody>
          <a:bodyPr wrap="square">
            <a:spAutoFit/>
          </a:bodyPr>
          <a:lstStyle/>
          <a:p>
            <a:pPr algn="ctr"/>
            <a:r>
              <a:rPr lang="es-AR" sz="2000" b="1" dirty="0">
                <a:solidFill>
                  <a:schemeClr val="bg1"/>
                </a:solidFill>
                <a:ea typeface="Cambria" panose="02040503050406030204" pitchFamily="18" charset="0"/>
                <a:cs typeface="Times New Roman" panose="02020603050405020304" pitchFamily="18" charset="0"/>
              </a:rPr>
              <a:t>DESTILACIÓN SIMPLE</a:t>
            </a:r>
            <a:endParaRPr lang="es-AR" sz="2000" dirty="0"/>
          </a:p>
        </p:txBody>
      </p:sp>
      <p:pic>
        <p:nvPicPr>
          <p:cNvPr id="6148" name="Picture 4" descr="Qué es la Destilación? » TP - Laboratorio Químico">
            <a:extLst>
              <a:ext uri="{FF2B5EF4-FFF2-40B4-BE49-F238E27FC236}">
                <a16:creationId xmlns:a16="http://schemas.microsoft.com/office/drawing/2014/main" id="{B8EB0B30-E857-47C0-9105-8276AE30DF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4943" y="3579543"/>
            <a:ext cx="3248307" cy="211517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pSp>
        <p:nvGrpSpPr>
          <p:cNvPr id="14" name="Grupo 13">
            <a:extLst>
              <a:ext uri="{FF2B5EF4-FFF2-40B4-BE49-F238E27FC236}">
                <a16:creationId xmlns:a16="http://schemas.microsoft.com/office/drawing/2014/main" id="{312935CC-3A74-451A-A930-B337D3F7A644}"/>
              </a:ext>
            </a:extLst>
          </p:cNvPr>
          <p:cNvGrpSpPr/>
          <p:nvPr/>
        </p:nvGrpSpPr>
        <p:grpSpPr>
          <a:xfrm>
            <a:off x="3265610" y="1296942"/>
            <a:ext cx="1924721" cy="1757353"/>
            <a:chOff x="4180803" y="1028557"/>
            <a:chExt cx="1924721" cy="1757353"/>
          </a:xfrm>
        </p:grpSpPr>
        <p:sp>
          <p:nvSpPr>
            <p:cNvPr id="4" name="Rectángulo 3">
              <a:extLst>
                <a:ext uri="{FF2B5EF4-FFF2-40B4-BE49-F238E27FC236}">
                  <a16:creationId xmlns:a16="http://schemas.microsoft.com/office/drawing/2014/main" id="{968EBFC9-3F2D-428D-87DC-D7E268DC7EE0}"/>
                </a:ext>
              </a:extLst>
            </p:cNvPr>
            <p:cNvSpPr/>
            <p:nvPr/>
          </p:nvSpPr>
          <p:spPr>
            <a:xfrm>
              <a:off x="4180803" y="1028557"/>
              <a:ext cx="1924721" cy="175735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6146" name="Picture 2" descr="Prácticas del Agua">
              <a:extLst>
                <a:ext uri="{FF2B5EF4-FFF2-40B4-BE49-F238E27FC236}">
                  <a16:creationId xmlns:a16="http://schemas.microsoft.com/office/drawing/2014/main" id="{2F772781-93ED-4CA6-8647-DC3E5A6193D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109" t="59029"/>
            <a:stretch/>
          </p:blipFill>
          <p:spPr bwMode="auto">
            <a:xfrm>
              <a:off x="4270186" y="1235607"/>
              <a:ext cx="1835338" cy="86109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Prácticas del Agua">
              <a:extLst>
                <a:ext uri="{FF2B5EF4-FFF2-40B4-BE49-F238E27FC236}">
                  <a16:creationId xmlns:a16="http://schemas.microsoft.com/office/drawing/2014/main" id="{CAC3582E-9040-49D5-A27A-2B84B1CA8E5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4324" t="14444" r="-876" b="44585"/>
            <a:stretch/>
          </p:blipFill>
          <p:spPr bwMode="auto">
            <a:xfrm>
              <a:off x="4738507" y="1907233"/>
              <a:ext cx="809312" cy="86109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64821776"/>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11074</TotalTime>
  <Words>809</Words>
  <Application>Microsoft Office PowerPoint</Application>
  <PresentationFormat>Presentación en pantalla (4:3)</PresentationFormat>
  <Paragraphs>122</Paragraphs>
  <Slides>17</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17</vt:i4>
      </vt:variant>
    </vt:vector>
  </HeadingPairs>
  <TitlesOfParts>
    <vt:vector size="23" baseType="lpstr">
      <vt:lpstr>Arial</vt:lpstr>
      <vt:lpstr>Bradley Hand ITC</vt:lpstr>
      <vt:lpstr>Calibri</vt:lpstr>
      <vt:lpstr>Calibri Light</vt:lpstr>
      <vt:lpstr>Cambria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valearvejita@gmail.com</dc:creator>
  <cp:lastModifiedBy>valearvejita@gmail.com</cp:lastModifiedBy>
  <cp:revision>248</cp:revision>
  <dcterms:created xsi:type="dcterms:W3CDTF">2020-07-04T22:43:06Z</dcterms:created>
  <dcterms:modified xsi:type="dcterms:W3CDTF">2020-08-22T02:20:30Z</dcterms:modified>
</cp:coreProperties>
</file>